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5" r:id="rId3"/>
    <p:sldMasterId id="2147483675" r:id="rId4"/>
  </p:sldMasterIdLst>
  <p:notesMasterIdLst>
    <p:notesMasterId r:id="rId45"/>
  </p:notesMasterIdLst>
  <p:sldIdLst>
    <p:sldId id="256" r:id="rId5"/>
    <p:sldId id="258" r:id="rId6"/>
    <p:sldId id="2829" r:id="rId7"/>
    <p:sldId id="2832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831" r:id="rId16"/>
    <p:sldId id="2833" r:id="rId17"/>
    <p:sldId id="282" r:id="rId18"/>
    <p:sldId id="278" r:id="rId19"/>
    <p:sldId id="280" r:id="rId20"/>
    <p:sldId id="287" r:id="rId21"/>
    <p:sldId id="283" r:id="rId22"/>
    <p:sldId id="2830" r:id="rId23"/>
    <p:sldId id="1669" r:id="rId24"/>
    <p:sldId id="2835" r:id="rId25"/>
    <p:sldId id="2837" r:id="rId26"/>
    <p:sldId id="2836" r:id="rId27"/>
    <p:sldId id="2838" r:id="rId28"/>
    <p:sldId id="2839" r:id="rId29"/>
    <p:sldId id="2840" r:id="rId30"/>
    <p:sldId id="2834" r:id="rId31"/>
    <p:sldId id="1680" r:id="rId32"/>
    <p:sldId id="1682" r:id="rId33"/>
    <p:sldId id="1684" r:id="rId34"/>
    <p:sldId id="1685" r:id="rId35"/>
    <p:sldId id="1671" r:id="rId36"/>
    <p:sldId id="1672" r:id="rId37"/>
    <p:sldId id="1686" r:id="rId38"/>
    <p:sldId id="1673" r:id="rId39"/>
    <p:sldId id="1674" r:id="rId40"/>
    <p:sldId id="1675" r:id="rId41"/>
    <p:sldId id="1676" r:id="rId42"/>
    <p:sldId id="1677" r:id="rId43"/>
    <p:sldId id="417" r:id="rId44"/>
  </p:sldIdLst>
  <p:sldSz cx="12192000" cy="6858000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2679897-D1E2-4366-B156-DE379138D82B}">
          <p14:sldIdLst>
            <p14:sldId id="256"/>
            <p14:sldId id="258"/>
            <p14:sldId id="2829"/>
            <p14:sldId id="2832"/>
          </p14:sldIdLst>
        </p14:section>
        <p14:section name="Раздел по умолчанию" id="{759F954F-F6E8-4F63-9EDF-6F2B746B8E05}">
          <p14:sldIdLst>
            <p14:sldId id="261"/>
            <p14:sldId id="262"/>
            <p14:sldId id="263"/>
            <p14:sldId id="264"/>
            <p14:sldId id="265"/>
            <p14:sldId id="266"/>
            <p14:sldId id="267"/>
            <p14:sldId id="2831"/>
            <p14:sldId id="2833"/>
            <p14:sldId id="282"/>
            <p14:sldId id="278"/>
            <p14:sldId id="280"/>
            <p14:sldId id="287"/>
            <p14:sldId id="283"/>
            <p14:sldId id="2830"/>
          </p14:sldIdLst>
        </p14:section>
        <p14:section name="Раздел по умолчанию" id="{C76D7D86-FD75-4311-B9B2-3E4DAFE1E8A1}">
          <p14:sldIdLst>
            <p14:sldId id="1669"/>
            <p14:sldId id="2835"/>
            <p14:sldId id="2837"/>
            <p14:sldId id="2836"/>
            <p14:sldId id="2838"/>
            <p14:sldId id="2839"/>
            <p14:sldId id="2840"/>
            <p14:sldId id="2834"/>
            <p14:sldId id="1680"/>
            <p14:sldId id="1682"/>
            <p14:sldId id="1684"/>
            <p14:sldId id="1685"/>
            <p14:sldId id="1671"/>
            <p14:sldId id="1672"/>
            <p14:sldId id="1686"/>
            <p14:sldId id="1673"/>
            <p14:sldId id="1674"/>
            <p14:sldId id="1675"/>
            <p14:sldId id="1676"/>
            <p14:sldId id="1677"/>
            <p14:sldId id="4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1" autoAdjust="0"/>
    <p:restoredTop sz="88614" autoAdjust="0"/>
  </p:normalViewPr>
  <p:slideViewPr>
    <p:cSldViewPr snapToGrid="0">
      <p:cViewPr varScale="1">
        <p:scale>
          <a:sx n="101" d="100"/>
          <a:sy n="101" d="100"/>
        </p:scale>
        <p:origin x="9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4655887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70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E9B14-24AE-6491-8B66-7B6424A78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BE70231-F06E-5668-CD32-92A03EDFF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96D37F6-0B9C-A64D-3A44-5E6DFBB2BD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055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85373-5F5A-63B4-DDA4-67A84EE89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DF03ED2-B8F0-5139-DD20-A0F7607DDF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242B75E-C82B-9998-043D-1A5D37A114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5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8850C-E716-2482-D933-D83037E66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FE6FF21-7820-A755-BA0C-8C0D834E16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4A3462B7-5121-6DF4-A0CA-02CE873A99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659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80D49-223A-9F69-2EA5-471B687D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D383888-66B2-CE80-CA0E-E8F54448B3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D14B017-0FC5-BBEC-031A-167C0C3DB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984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0515E-DCA7-2363-6266-EAD58A8AE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2D601F9-D527-AC18-2AFB-A71AC9B0D7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144D242-49E3-1D5F-A8DE-F49CF23A61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844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E1A03-4B69-B315-F6B5-CC1A7FA7E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5FCE1FD-0AC4-2FD5-5DA3-4379B7EE7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D95C8BD-2E53-EEC9-5EA6-271425BC2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870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AACCF-D88F-FBE2-E096-BB142F6CE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EBAB4F0-D5FD-2EEB-1067-537E522D8C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7BC37DC-EB8E-BCCC-676B-4B3282206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480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D0597-C1B4-A8FC-E578-C73D0B781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C586387-27AA-8C69-EC15-93649798F5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85030F3-E83D-7D94-14EB-9756823E06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4119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BDA27-B04E-9DC7-CBAF-D12D22541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D747A9D-3800-B99C-9367-ADCBEB70CC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88C2092-73AC-96D6-94C4-79A6546678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9549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58EFD-48D6-0D54-2EEA-264D15E22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78F3373B-5AE2-1E1B-DDF7-9125F872E9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D51871A-DEA3-89E0-0E96-C2C58DF8A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077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22FA9-3074-EC5A-D3C3-7DF562A2F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C54C796-F75D-ACE7-91C9-0111C26387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137F29B5-0890-14FE-53C0-1D5E808C20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6136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52400-A1C6-4876-0F53-45F872087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B275320-5C76-63C4-E971-5828C0BEBB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27CAD82A-0D2F-9EFA-B81A-B61F2B2CA9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5380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877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Образец заголовка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Образец подзаголовка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812194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Образец текста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452961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5183187" y="987425"/>
            <a:ext cx="6172202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Образец текста</a:t>
            </a:r>
          </a:p>
          <a:p>
            <a:pPr lvl="1">
              <a:defRPr sz="1800"/>
            </a:pPr>
            <a:r>
              <a:rPr sz="3200"/>
              <a:t>Второй уровень</a:t>
            </a:r>
          </a:p>
          <a:p>
            <a:pPr lvl="2">
              <a:defRPr sz="1800"/>
            </a:pPr>
            <a:r>
              <a:rPr sz="3200"/>
              <a:t>Третий уровень</a:t>
            </a:r>
          </a:p>
          <a:p>
            <a:pPr lvl="3">
              <a:defRPr sz="1800"/>
            </a:pPr>
            <a:r>
              <a:rPr sz="3200"/>
              <a:t>Четвертый уровень</a:t>
            </a:r>
          </a:p>
          <a:p>
            <a:pPr lvl="4">
              <a:defRPr sz="1800"/>
            </a:pPr>
            <a:r>
              <a:rPr sz="3200"/>
              <a:t>Пятый уровень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139536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Образец текста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633456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9969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8724900" y="0"/>
            <a:ext cx="2628900" cy="65420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168417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567C76-9EA4-4E02-A4E7-F84C11C7E26A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E9A8-E3C8-4BF2-B7C6-F333A84875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7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9195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749588" y="537104"/>
            <a:ext cx="7787696" cy="970760"/>
          </a:xfrm>
        </p:spPr>
        <p:txBody>
          <a:bodyPr anchor="t" anchorCtr="0">
            <a:normAutofit/>
          </a:bodyPr>
          <a:lstStyle>
            <a:lvl1pPr algn="l">
              <a:defRPr sz="32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en-US" dirty="0"/>
            </a:br>
            <a:r>
              <a:rPr lang="ru-RU" dirty="0"/>
              <a:t>в две строки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588" y="1439009"/>
            <a:ext cx="7787696" cy="550875"/>
          </a:xfrm>
        </p:spPr>
        <p:txBody>
          <a:bodyPr>
            <a:normAutofit/>
          </a:bodyPr>
          <a:lstStyle>
            <a:lvl1pPr marL="0" indent="0" algn="l">
              <a:buNone/>
              <a:defRPr sz="2500" b="0">
                <a:solidFill>
                  <a:schemeClr val="tx1"/>
                </a:solidFill>
              </a:defRPr>
            </a:lvl1pPr>
            <a:lvl2pPr marL="725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1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7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02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5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79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05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750723" y="2200001"/>
            <a:ext cx="10831689" cy="3925635"/>
          </a:xfrm>
        </p:spPr>
        <p:txBody>
          <a:bodyPr>
            <a:normAutofit/>
          </a:bodyPr>
          <a:lstStyle>
            <a:lvl1pPr marL="0" indent="0">
              <a:buNone/>
              <a:defRPr sz="2200" b="0" i="0">
                <a:latin typeface="Calibri Light"/>
                <a:cs typeface="Calibri Light"/>
              </a:defRPr>
            </a:lvl1pPr>
            <a:lvl2pPr>
              <a:defRPr sz="2200" b="0" i="0">
                <a:latin typeface="Calibri Light"/>
                <a:cs typeface="Calibri Light"/>
              </a:defRPr>
            </a:lvl2pPr>
            <a:lvl3pPr>
              <a:defRPr sz="2200" b="0" i="0">
                <a:latin typeface="Calibri Light"/>
                <a:cs typeface="Calibri Light"/>
              </a:defRPr>
            </a:lvl3pPr>
            <a:lvl4pPr>
              <a:defRPr sz="2200" b="0" i="0">
                <a:latin typeface="Calibri Light"/>
                <a:cs typeface="Calibri Light"/>
              </a:defRPr>
            </a:lvl4pPr>
            <a:lvl5pPr>
              <a:defRPr sz="22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069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6B2E6-5E7C-49A2-8D9B-70459DB4B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9986" y="1122363"/>
            <a:ext cx="597801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E3DC2B-B133-46D9-9848-C04B60C9C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9986" y="3602038"/>
            <a:ext cx="5978014" cy="1655762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7F8351-E7B2-4D62-9499-887C85784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97D553-05E4-4861-A7F9-9BD4FB365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BDAC33-B932-44B2-BDF0-498CA9243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431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5183187" y="987425"/>
            <a:ext cx="6172202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Образец текста</a:t>
            </a:r>
          </a:p>
          <a:p>
            <a:pPr lvl="1">
              <a:defRPr sz="1800"/>
            </a:pPr>
            <a:r>
              <a:rPr sz="3200"/>
              <a:t>Второй уровень</a:t>
            </a:r>
          </a:p>
          <a:p>
            <a:pPr lvl="2">
              <a:defRPr sz="1800"/>
            </a:pPr>
            <a:r>
              <a:rPr sz="3200"/>
              <a:t>Третий уровень</a:t>
            </a:r>
          </a:p>
          <a:p>
            <a:pPr lvl="3">
              <a:defRPr sz="1800"/>
            </a:pPr>
            <a:r>
              <a:rPr sz="3200"/>
              <a:t>Четвертый уровень</a:t>
            </a:r>
          </a:p>
          <a:p>
            <a:pPr lvl="4">
              <a:defRPr sz="1800"/>
            </a:pPr>
            <a:r>
              <a:rPr sz="3200"/>
              <a:t>Пятый уровень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95344-D359-4394-BD7F-6A6C55A94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1846A6-23D6-4282-B4BE-DA68CACCA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  <a:lvl3pPr>
              <a:lnSpc>
                <a:spcPct val="100000"/>
              </a:lnSpc>
              <a:spcBef>
                <a:spcPts val="0"/>
              </a:spcBef>
              <a:defRPr/>
            </a:lvl3pPr>
            <a:lvl4pPr>
              <a:lnSpc>
                <a:spcPct val="100000"/>
              </a:lnSpc>
              <a:spcBef>
                <a:spcPts val="0"/>
              </a:spcBef>
              <a:defRPr/>
            </a:lvl4pPr>
            <a:lvl5pPr>
              <a:lnSpc>
                <a:spcPct val="10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CB708E-F5D3-4AB5-92AC-2E0BCAA8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23E8EE-5E5C-42D9-B9F8-2FDC1D11D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77C7B0-A966-4444-AAAE-8E838191D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03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C90B74-DCD4-4E37-AA47-80EB60871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4B226B-1253-478D-83F8-B80BB83EB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2C5938-1441-40FB-A232-B8947BBB8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F29612-04EA-4B30-A4D1-478ABE4C1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092618-140F-496A-B124-04EA425B3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502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0CF8EE-C4E6-49D9-9AEC-AEB748981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4A4698-4CDE-4B55-BBF0-835EAF7A3C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6A5192-59D6-4868-BB19-71ECBE241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2175B6-7CE6-4D77-B011-FE9981A0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DDE546-A16D-479D-A890-449129D15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942173-BBE8-44D6-A738-FC6EF3E3E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59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27204-E6C5-4784-9A47-9BDC64B0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064DE8-40AF-495B-B200-01A394B65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97309E-FFAA-48EA-8CB0-7147F9317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76AB8CD-2C0E-4747-B7F2-46AC13E27F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6A80C69-0225-422E-9558-F519A5B4C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DA27747-137D-4DCA-9613-AA15780C9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32A9423-A308-4A9A-9709-1092A2C02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5F24E06-B46B-4A83-8AC8-74D35C18E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99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137DB2-E81B-4401-A7DF-FCFB3AF45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BE55E4F-CA68-4152-8350-6E2B985C8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60260C-8D47-4E24-A6FD-E55E5D9E3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80B47A-DC8A-4D4C-AAEF-64834B0ED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183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>
            <a:extLst>
              <a:ext uri="{FF2B5EF4-FFF2-40B4-BE49-F238E27FC236}">
                <a16:creationId xmlns:a16="http://schemas.microsoft.com/office/drawing/2014/main" id="{2E351882-9456-458E-9493-BE3A0730D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9133F1D-1ED5-4051-AB75-7DA5ACCD7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DEE3E84-DC2A-4204-8A6D-F280B898E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9818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FB04CE-3B3C-4180-A480-69DE08966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D0F687-886E-4C78-A3BD-595BDD9B4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2E8731-D0F7-4499-BA37-DBAC29BBA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AAF23F-DA24-409A-9206-1C1CBDA5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E728F5-B0A4-4B8A-B41D-B3BD43814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68DD6A-8322-4169-97EA-80CD17D7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879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9525F-5C95-405E-9DEB-D624BE0A0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3C05D7F-ED0E-47F7-8B2F-C2D9F0964B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270F7B-D780-4AC3-AB85-FC56FD458D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345B4A-65ED-441B-A723-8606993B4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62E140-8D3D-4265-BFD4-FECE5A287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16F842-4889-4158-8048-CD1717FF8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801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142D01-7AF8-4B7E-9FF2-94863F60C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D5C343-0BA8-42BC-A8DD-E5CBC7EB1C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CDB04F-2AE3-42A0-8546-10E57391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A18551-A623-4191-8A4E-218D0A27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1AC3A5-F4D7-47AE-9FEC-D7A82F536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5708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BAD08C9-87CD-40F1-9D1E-979B276835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6C1DE5-55AF-409F-B0B8-24C731E18F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6EEA8D-94F2-43CF-AD78-00F38058D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9C0DB0-75E3-4463-A507-2236C452A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024648-0137-40A9-B9F2-67310A017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1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Образец текста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E01DF-C898-4DC8-8DE3-81F5AE8C1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2981" y="719086"/>
            <a:ext cx="6619568" cy="1325563"/>
          </a:xfrm>
        </p:spPr>
        <p:txBody>
          <a:bodyPr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5EAD28-AFD6-40C1-B82A-CB3472504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0A0F88-552D-448F-9490-C7508227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1997F4-C98D-4085-BC73-0D30164E2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046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9A2FAC6-8E32-4F06-A5F1-CA62832D6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907E636-F1CC-4D8A-8425-7DA648289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D6FBDD-8E4C-4C40-995D-C28C2C40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1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8724900" y="0"/>
            <a:ext cx="2628900" cy="65420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1/21/2026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14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6691387" y="942607"/>
            <a:ext cx="4829003" cy="1143000"/>
          </a:xfrm>
        </p:spPr>
        <p:txBody>
          <a:bodyPr>
            <a:noAutofit/>
          </a:bodyPr>
          <a:lstStyle>
            <a:lvl1pPr>
              <a:defRPr sz="3200">
                <a:solidFill>
                  <a:srgbClr val="172440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722480"/>
      </p:ext>
    </p:extLst>
  </p:cSld>
  <p:clrMapOvr>
    <a:masterClrMapping/>
  </p:clrMapOvr>
  <p:transition spd="med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04460DA-75B7-4257-A623-63A06FF0BCBE}"/>
              </a:ext>
            </a:extLst>
          </p:cNvPr>
          <p:cNvSpPr/>
          <p:nvPr userDrawn="1"/>
        </p:nvSpPr>
        <p:spPr>
          <a:xfrm>
            <a:off x="9951157" y="158751"/>
            <a:ext cx="2240844" cy="11027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</p:spTree>
    <p:extLst>
      <p:ext uri="{BB962C8B-B14F-4D97-AF65-F5344CB8AC3E}">
        <p14:creationId xmlns:p14="http://schemas.microsoft.com/office/powerpoint/2010/main" val="437811711"/>
      </p:ext>
    </p:extLst>
  </p:cSld>
  <p:clrMapOvr>
    <a:masterClrMapping/>
  </p:clrMapOvr>
  <p:transition spd="med"/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FB1FEE-9090-48B7-9F77-99A7E9067F37}"/>
              </a:ext>
            </a:extLst>
          </p:cNvPr>
          <p:cNvSpPr/>
          <p:nvPr userDrawn="1"/>
        </p:nvSpPr>
        <p:spPr>
          <a:xfrm>
            <a:off x="10529713" y="158751"/>
            <a:ext cx="1662288" cy="11027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</p:spTree>
    <p:extLst>
      <p:ext uri="{BB962C8B-B14F-4D97-AF65-F5344CB8AC3E}">
        <p14:creationId xmlns:p14="http://schemas.microsoft.com/office/powerpoint/2010/main" val="2192288971"/>
      </p:ext>
    </p:extLst>
  </p:cSld>
  <p:clrMapOvr>
    <a:masterClrMapping/>
  </p:clrMapOvr>
  <p:transition spd="med"/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230186"/>
            <a:ext cx="10515600" cy="159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610600" y="6414760"/>
            <a:ext cx="2743200" cy="24830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64" r:id="rId6"/>
  </p:sldLayoutIdLst>
  <p:transition spd="med"/>
  <p:txStyles>
    <p:titleStyle>
      <a:lvl1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1pPr>
      <a:lvl2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2pPr>
      <a:lvl3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3pPr>
      <a:lvl4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4pPr>
      <a:lvl5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5pPr>
      <a:lvl6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6pPr>
      <a:lvl7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7pPr>
      <a:lvl8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8pPr>
      <a:lvl9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8" indent="-320038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6">
            <a:extLst>
              <a:ext uri="{FF2B5EF4-FFF2-40B4-BE49-F238E27FC236}">
                <a16:creationId xmlns:a16="http://schemas.microsoft.com/office/drawing/2014/main" id="{02A198B7-5C0B-477E-8CBC-466EBB2D7E6B}"/>
              </a:ext>
            </a:extLst>
          </p:cNvPr>
          <p:cNvSpPr>
            <a:spLocks noGrp="1" noEditPoints="1"/>
          </p:cNvSpPr>
          <p:nvPr>
            <p:ph type="title"/>
          </p:nvPr>
        </p:nvSpPr>
        <p:spPr bwMode="auto">
          <a:xfrm>
            <a:off x="6626578" y="275167"/>
            <a:ext cx="495582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>
                <a:sym typeface="Calibri" panose="020F0502020204030204" pitchFamily="34" charset="0"/>
              </a:rPr>
              <a:t>Образец заголовка </a:t>
            </a:r>
            <a:br>
              <a:rPr lang="ru-RU" altLang="ru-RU">
                <a:sym typeface="Calibri" panose="020F0502020204030204" pitchFamily="34" charset="0"/>
              </a:rPr>
            </a:br>
            <a:r>
              <a:rPr lang="ru-RU" altLang="ru-RU">
                <a:sym typeface="Calibri" panose="020F0502020204030204" pitchFamily="34" charset="0"/>
              </a:rPr>
              <a:t>в три строки</a:t>
            </a:r>
          </a:p>
        </p:txBody>
      </p:sp>
    </p:spTree>
    <p:extLst>
      <p:ext uri="{BB962C8B-B14F-4D97-AF65-F5344CB8AC3E}">
        <p14:creationId xmlns:p14="http://schemas.microsoft.com/office/powerpoint/2010/main" val="127676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/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1pPr>
      <a:lvl2pPr marL="340775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marL="683667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marL="1026558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marL="1369450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1981052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2323927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2666800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3009675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bodyStyle>
    <p:otherStyle>
      <a:lvl1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230186"/>
            <a:ext cx="10515600" cy="159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610600" y="6414760"/>
            <a:ext cx="2743200" cy="24830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614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ransition spd="med"/>
  <p:txStyles>
    <p:titleStyle>
      <a:lvl1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1pPr>
      <a:lvl2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2pPr>
      <a:lvl3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3pPr>
      <a:lvl4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4pPr>
      <a:lvl5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5pPr>
      <a:lvl6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6pPr>
      <a:lvl7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7pPr>
      <a:lvl8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8pPr>
      <a:lvl9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8" indent="-320038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E024B-78B2-477F-A99A-62A8FC406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633CCB-657C-4B6C-9CC8-67B6D8D3A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E79171-1FFF-4FB6-B85F-23F598D8F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201D2-7283-415B-B336-B76FE91CBAA0}" type="datetimeFigureOut">
              <a:rPr lang="ru-RU" smtClean="0"/>
              <a:pPr/>
              <a:t>21.01.2026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A1184D-CEDF-4F76-8182-EACAF58A4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BD1D82-A949-4FC0-B31F-27D2C6881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AD83F-DA2E-4E61-82F8-4005FA69B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15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206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Relationship Id="rId5" Type="http://schemas.openxmlformats.org/officeDocument/2006/relationships/hyperlink" Target="http://www.youngreaders.ru/" TargetMode="Externa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7.jpe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normativ.kontur.ru/document?moduleId=1&amp;documentId=500550" TargetMode="Externa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arant.ru/products/ipo/prime/doc/413098731/?ysclid=mkma27stnn134830879" TargetMode="Externa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login.consultant.ru/link/?req=doc&amp;base=LAW&amp;n=475137&amp;date=23.12.2025&amp;dst=12620&amp;field=13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y.mts-link.ru/j/40947613/11016804726" TargetMode="External"/><Relationship Id="rId13" Type="http://schemas.openxmlformats.org/officeDocument/2006/relationships/hyperlink" Target="https://my.mts-link.ru/j/40947613/11010156986" TargetMode="External"/><Relationship Id="rId3" Type="http://schemas.openxmlformats.org/officeDocument/2006/relationships/hyperlink" Target="https://my.mts-link.ru/j/40947613/10380618119/" TargetMode="External"/><Relationship Id="rId7" Type="http://schemas.openxmlformats.org/officeDocument/2006/relationships/hyperlink" Target="https://my.mts-link.ru/j/40947613/11009561403" TargetMode="External"/><Relationship Id="rId12" Type="http://schemas.openxmlformats.org/officeDocument/2006/relationships/hyperlink" Target="https://my.mts-link.ru/j/40947613/11010048825" TargetMode="External"/><Relationship Id="rId2" Type="http://schemas.openxmlformats.org/officeDocument/2006/relationships/hyperlink" Target="https://my.mts-link.ru/j/40947613/11008547292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my.mts-link.ru/j/40947613/11009386975" TargetMode="External"/><Relationship Id="rId11" Type="http://schemas.openxmlformats.org/officeDocument/2006/relationships/hyperlink" Target="https://my.mts-link.ru/j/40947613/11009930203" TargetMode="External"/><Relationship Id="rId5" Type="http://schemas.openxmlformats.org/officeDocument/2006/relationships/hyperlink" Target="https://my.mts-link.ru/j/40947613/11009116077" TargetMode="External"/><Relationship Id="rId10" Type="http://schemas.openxmlformats.org/officeDocument/2006/relationships/hyperlink" Target="https://my.mts-link.ru/j/40947613/11009815306" TargetMode="External"/><Relationship Id="rId4" Type="http://schemas.openxmlformats.org/officeDocument/2006/relationships/hyperlink" Target="https://my.mts-link.ru/j/40947613/11008951840" TargetMode="External"/><Relationship Id="rId9" Type="http://schemas.openxmlformats.org/officeDocument/2006/relationships/hyperlink" Target="https://my.mts-link.ru/j/40947613/1100969456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y.mts-link.ru/j/40947613/11014771513" TargetMode="External"/><Relationship Id="rId13" Type="http://schemas.openxmlformats.org/officeDocument/2006/relationships/hyperlink" Target="https://my.mts-link.ru/j/40947613/11016048948" TargetMode="External"/><Relationship Id="rId3" Type="http://schemas.openxmlformats.org/officeDocument/2006/relationships/hyperlink" Target="https://my.mts-link.ru/j/40947613/11010516387" TargetMode="External"/><Relationship Id="rId7" Type="http://schemas.openxmlformats.org/officeDocument/2006/relationships/hyperlink" Target="https://my.mts-link.ru/j/40947613/11010800234" TargetMode="External"/><Relationship Id="rId12" Type="http://schemas.openxmlformats.org/officeDocument/2006/relationships/hyperlink" Target="https://my.mts-link.ru/j/40947613/11015779408" TargetMode="External"/><Relationship Id="rId2" Type="http://schemas.openxmlformats.org/officeDocument/2006/relationships/hyperlink" Target="https://my.mts-link.ru/j/40947613/11010435125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my.mts-link.ru/j/40947613/11010703166" TargetMode="External"/><Relationship Id="rId11" Type="http://schemas.openxmlformats.org/officeDocument/2006/relationships/hyperlink" Target="https://my.mts-link.ru/j/40947613/11015634505" TargetMode="External"/><Relationship Id="rId5" Type="http://schemas.openxmlformats.org/officeDocument/2006/relationships/hyperlink" Target="https://my.mts-link.ru/j/40947613/11010296847" TargetMode="External"/><Relationship Id="rId10" Type="http://schemas.openxmlformats.org/officeDocument/2006/relationships/hyperlink" Target="https://my.mts-link.ru/j/40947613/11015470980" TargetMode="External"/><Relationship Id="rId4" Type="http://schemas.openxmlformats.org/officeDocument/2006/relationships/hyperlink" Target="https://my.mts-link.ru/j/40947613/11010606026" TargetMode="External"/><Relationship Id="rId9" Type="http://schemas.openxmlformats.org/officeDocument/2006/relationships/hyperlink" Target="https://my.mts-link.ru/j/40947613/11015275809" TargetMode="External"/><Relationship Id="rId14" Type="http://schemas.openxmlformats.org/officeDocument/2006/relationships/hyperlink" Target="https://my.mts-link.ru/j/40947613/11016515417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5024761" y="2580904"/>
            <a:ext cx="6943887" cy="29765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lnSpc>
                <a:spcPct val="70000"/>
              </a:lnSpc>
              <a:defRPr sz="1800"/>
            </a:pPr>
            <a:r>
              <a:rPr lang="ru-RU" sz="4900" b="1" dirty="0">
                <a:solidFill>
                  <a:srgbClr val="1D3152"/>
                </a:solidFill>
              </a:rPr>
              <a:t>Методический вторник «Час завуча» - 11</a:t>
            </a:r>
            <a:endParaRPr sz="4900" b="1" dirty="0">
              <a:solidFill>
                <a:srgbClr val="1D3152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333172" y="342140"/>
            <a:ext cx="9725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Итоговое собеседование – 2026 (9 класс)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5FB339D-922C-4222-8BC4-1CBB7F521272}"/>
              </a:ext>
            </a:extLst>
          </p:cNvPr>
          <p:cNvGraphicFramePr>
            <a:graphicFrameLocks noGrp="1"/>
          </p:cNvGraphicFramePr>
          <p:nvPr/>
        </p:nvGraphicFramePr>
        <p:xfrm>
          <a:off x="333172" y="1059952"/>
          <a:ext cx="11281654" cy="99893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787475">
                  <a:extLst>
                    <a:ext uri="{9D8B030D-6E8A-4147-A177-3AD203B41FA5}">
                      <a16:colId xmlns:a16="http://schemas.microsoft.com/office/drawing/2014/main" val="597300397"/>
                    </a:ext>
                  </a:extLst>
                </a:gridCol>
                <a:gridCol w="2217906">
                  <a:extLst>
                    <a:ext uri="{9D8B030D-6E8A-4147-A177-3AD203B41FA5}">
                      <a16:colId xmlns:a16="http://schemas.microsoft.com/office/drawing/2014/main" val="649359109"/>
                    </a:ext>
                  </a:extLst>
                </a:gridCol>
                <a:gridCol w="2276273">
                  <a:extLst>
                    <a:ext uri="{9D8B030D-6E8A-4147-A177-3AD203B41FA5}">
                      <a16:colId xmlns:a16="http://schemas.microsoft.com/office/drawing/2014/main" val="1411293242"/>
                    </a:ext>
                  </a:extLst>
                </a:gridCol>
              </a:tblGrid>
              <a:tr h="444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Тема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5783" marR="5783" marT="5783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Дата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Время начала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5913138"/>
                  </a:ext>
                </a:extLst>
              </a:tr>
              <a:tr h="332906">
                <a:tc>
                  <a:txBody>
                    <a:bodyPr/>
                    <a:lstStyle/>
                    <a:p>
                      <a:pPr algn="ctr" fontAlgn="ctr"/>
                      <a:r>
                        <a:rPr lang="ru-RU" b="0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Критерии оценивания итогового собеседования по русскому языку (9 класс) в 2025-2026 учебном году</a:t>
                      </a:r>
                      <a:endParaRPr lang="ru-RU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5783" marR="5783" marT="5783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30.01.2026</a:t>
                      </a:r>
                      <a:endParaRPr lang="ru-RU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15:00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3280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151FFE9-A71E-4084-9E5C-E1CC3C669A03}"/>
              </a:ext>
            </a:extLst>
          </p:cNvPr>
          <p:cNvSpPr txBox="1"/>
          <p:nvPr/>
        </p:nvSpPr>
        <p:spPr>
          <a:xfrm>
            <a:off x="1101261" y="3019351"/>
            <a:ext cx="44236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Подключение к онлайн-трансляции: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https://clc.li/ithtq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646410-3927-4E1F-9C43-5AE4540A27FF}"/>
              </a:ext>
            </a:extLst>
          </p:cNvPr>
          <p:cNvSpPr txBox="1"/>
          <p:nvPr/>
        </p:nvSpPr>
        <p:spPr>
          <a:xfrm>
            <a:off x="6096000" y="3019350"/>
            <a:ext cx="5073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Запись вебинара и материалы будут доступны: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https://clck.ru/3RMsX6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B0E880E-8873-403B-B2DE-673AD537E9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863" y="4043969"/>
            <a:ext cx="1863656" cy="18636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A55C97E-E971-425B-9288-E3412DB72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828" y="4043969"/>
            <a:ext cx="1778521" cy="184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98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245624" y="188072"/>
            <a:ext cx="97252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План-график реализации программ повышения квалификации в области совершенствования преподавания учебных предметов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EB5A146-9122-4B39-B186-9623E72970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407005"/>
              </p:ext>
            </p:extLst>
          </p:nvPr>
        </p:nvGraphicFramePr>
        <p:xfrm>
          <a:off x="417698" y="1322218"/>
          <a:ext cx="11356603" cy="451437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00983">
                  <a:extLst>
                    <a:ext uri="{9D8B030D-6E8A-4147-A177-3AD203B41FA5}">
                      <a16:colId xmlns:a16="http://schemas.microsoft.com/office/drawing/2014/main" val="4238598468"/>
                    </a:ext>
                  </a:extLst>
                </a:gridCol>
                <a:gridCol w="4725102">
                  <a:extLst>
                    <a:ext uri="{9D8B030D-6E8A-4147-A177-3AD203B41FA5}">
                      <a16:colId xmlns:a16="http://schemas.microsoft.com/office/drawing/2014/main" val="4291868247"/>
                    </a:ext>
                  </a:extLst>
                </a:gridCol>
                <a:gridCol w="1063403">
                  <a:extLst>
                    <a:ext uri="{9D8B030D-6E8A-4147-A177-3AD203B41FA5}">
                      <a16:colId xmlns:a16="http://schemas.microsoft.com/office/drawing/2014/main" val="3012811070"/>
                    </a:ext>
                  </a:extLst>
                </a:gridCol>
                <a:gridCol w="2222240">
                  <a:extLst>
                    <a:ext uri="{9D8B030D-6E8A-4147-A177-3AD203B41FA5}">
                      <a16:colId xmlns:a16="http://schemas.microsoft.com/office/drawing/2014/main" val="2190631592"/>
                    </a:ext>
                  </a:extLst>
                </a:gridCol>
                <a:gridCol w="1349705">
                  <a:extLst>
                    <a:ext uri="{9D8B030D-6E8A-4147-A177-3AD203B41FA5}">
                      <a16:colId xmlns:a16="http://schemas.microsoft.com/office/drawing/2014/main" val="1580490593"/>
                    </a:ext>
                  </a:extLst>
                </a:gridCol>
                <a:gridCol w="1295170">
                  <a:extLst>
                    <a:ext uri="{9D8B030D-6E8A-4147-A177-3AD203B41FA5}">
                      <a16:colId xmlns:a16="http://schemas.microsoft.com/office/drawing/2014/main" val="2812105880"/>
                    </a:ext>
                  </a:extLst>
                </a:gridCol>
              </a:tblGrid>
              <a:tr h="7709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№ п/п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Наименование программы повышения квалификации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Объем программы (час.)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Форма обучения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 начала обучения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 окончания программы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3206503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ЕГЭ по информатике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очно-заочная с применением электронного обучения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16.01.2026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20.02.2026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3567477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обучающихся к ЕГЭ по русскому языку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22.01.2026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19.02.2026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170242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ЕГЭ по биологии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04.02.2026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11.03.2026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6072964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indent="0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Методические особенности подготовки обучающихся к ЕГЭ по   математике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06.02.2026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17.04.2026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3594825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ОГЭ по биологии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09.02.2026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23.03.2026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3325016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обучающихся к ЕГЭ по литературе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10.02.2026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15.04.2026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530036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ЕГЭ по обществознанию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15.02.2026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15.03.2026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90796410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обучающихся к OГЭ по литературе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16.02.2026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27.04.2026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7605885"/>
                  </a:ext>
                </a:extLst>
              </a:tr>
              <a:tr h="4159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74625" algn="l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обучающихся к ОГЭ по русскому языку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очно-заочная с применением электронного обучения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03.03.2026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01.04.2026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8" marR="4608" marT="4608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127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780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Важно знать:</a:t>
            </a:r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Всероссийский конкурс «Живая классика».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>
                <a:solidFill>
                  <a:srgbClr val="002060"/>
                </a:solidFill>
                <a:latin typeface="Montserrat" panose="00000500000000000000" pitchFamily="2" charset="-52"/>
              </a:rPr>
              <a:t>Шевчук Светлана Витальевна,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002060"/>
                </a:solidFill>
                <a:latin typeface="Montserrat" panose="00000500000000000000" pitchFamily="2" charset="-52"/>
              </a:rPr>
              <a:t>заместитель начальника отдела содержания образования КУРО</a:t>
            </a:r>
            <a:endParaRPr kumimoji="0" lang="ru-RU" sz="180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panose="00000500000000000000" pitchFamily="2" charset="-52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65116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591" y="10025"/>
            <a:ext cx="12189600" cy="6848100"/>
            <a:chOff x="1828" y="7073"/>
            <a:chExt cx="8600440" cy="4831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28" y="7073"/>
              <a:ext cx="8600262" cy="483162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49895" y="7073"/>
              <a:ext cx="1480820" cy="412115"/>
            </a:xfrm>
            <a:custGeom>
              <a:avLst/>
              <a:gdLst/>
              <a:ahLst/>
              <a:cxnLst/>
              <a:rect l="l" t="t" r="r" b="b"/>
              <a:pathLst>
                <a:path w="1480820" h="412115">
                  <a:moveTo>
                    <a:pt x="1480637" y="0"/>
                  </a:moveTo>
                  <a:lnTo>
                    <a:pt x="539" y="0"/>
                  </a:lnTo>
                  <a:lnTo>
                    <a:pt x="0" y="41552"/>
                  </a:lnTo>
                  <a:lnTo>
                    <a:pt x="4341" y="89631"/>
                  </a:lnTo>
                  <a:lnTo>
                    <a:pt x="15090" y="137355"/>
                  </a:lnTo>
                  <a:lnTo>
                    <a:pt x="32822" y="183389"/>
                  </a:lnTo>
                  <a:lnTo>
                    <a:pt x="57074" y="226121"/>
                  </a:lnTo>
                  <a:lnTo>
                    <a:pt x="87383" y="263942"/>
                  </a:lnTo>
                  <a:lnTo>
                    <a:pt x="123288" y="295241"/>
                  </a:lnTo>
                  <a:lnTo>
                    <a:pt x="164325" y="318408"/>
                  </a:lnTo>
                  <a:lnTo>
                    <a:pt x="210030" y="331833"/>
                  </a:lnTo>
                  <a:lnTo>
                    <a:pt x="255000" y="334606"/>
                  </a:lnTo>
                  <a:lnTo>
                    <a:pt x="299375" y="329026"/>
                  </a:lnTo>
                  <a:lnTo>
                    <a:pt x="343280" y="316989"/>
                  </a:lnTo>
                  <a:lnTo>
                    <a:pt x="386841" y="300390"/>
                  </a:lnTo>
                  <a:lnTo>
                    <a:pt x="430181" y="281126"/>
                  </a:lnTo>
                  <a:lnTo>
                    <a:pt x="473424" y="261093"/>
                  </a:lnTo>
                  <a:lnTo>
                    <a:pt x="516696" y="242186"/>
                  </a:lnTo>
                  <a:lnTo>
                    <a:pt x="560120" y="226301"/>
                  </a:lnTo>
                  <a:lnTo>
                    <a:pt x="603822" y="215335"/>
                  </a:lnTo>
                  <a:lnTo>
                    <a:pt x="647925" y="211183"/>
                  </a:lnTo>
                  <a:lnTo>
                    <a:pt x="692554" y="215742"/>
                  </a:lnTo>
                  <a:lnTo>
                    <a:pt x="734035" y="229066"/>
                  </a:lnTo>
                  <a:lnTo>
                    <a:pt x="773138" y="249418"/>
                  </a:lnTo>
                  <a:lnTo>
                    <a:pt x="810473" y="274684"/>
                  </a:lnTo>
                  <a:lnTo>
                    <a:pt x="846651" y="302748"/>
                  </a:lnTo>
                  <a:lnTo>
                    <a:pt x="882283" y="331498"/>
                  </a:lnTo>
                  <a:lnTo>
                    <a:pt x="917979" y="358818"/>
                  </a:lnTo>
                  <a:lnTo>
                    <a:pt x="954352" y="382595"/>
                  </a:lnTo>
                  <a:lnTo>
                    <a:pt x="992010" y="400715"/>
                  </a:lnTo>
                  <a:lnTo>
                    <a:pt x="1031566" y="411063"/>
                  </a:lnTo>
                  <a:lnTo>
                    <a:pt x="1073630" y="411525"/>
                  </a:lnTo>
                  <a:lnTo>
                    <a:pt x="1119859" y="398898"/>
                  </a:lnTo>
                  <a:lnTo>
                    <a:pt x="1159859" y="374597"/>
                  </a:lnTo>
                  <a:lnTo>
                    <a:pt x="1194810" y="341213"/>
                  </a:lnTo>
                  <a:lnTo>
                    <a:pt x="1225894" y="301335"/>
                  </a:lnTo>
                  <a:lnTo>
                    <a:pt x="1254293" y="257553"/>
                  </a:lnTo>
                  <a:lnTo>
                    <a:pt x="1281186" y="212457"/>
                  </a:lnTo>
                  <a:lnTo>
                    <a:pt x="1307755" y="168638"/>
                  </a:lnTo>
                  <a:lnTo>
                    <a:pt x="1338231" y="125451"/>
                  </a:lnTo>
                  <a:lnTo>
                    <a:pt x="1370873" y="87950"/>
                  </a:lnTo>
                  <a:lnTo>
                    <a:pt x="1405565" y="55173"/>
                  </a:lnTo>
                  <a:lnTo>
                    <a:pt x="1442192" y="26156"/>
                  </a:lnTo>
                  <a:lnTo>
                    <a:pt x="1480637" y="0"/>
                  </a:lnTo>
                  <a:close/>
                </a:path>
              </a:pathLst>
            </a:custGeom>
            <a:solidFill>
              <a:srgbClr val="FFE5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12648" y="4302365"/>
              <a:ext cx="393065" cy="231140"/>
            </a:xfrm>
            <a:custGeom>
              <a:avLst/>
              <a:gdLst/>
              <a:ahLst/>
              <a:cxnLst/>
              <a:rect l="l" t="t" r="r" b="b"/>
              <a:pathLst>
                <a:path w="393065" h="231139">
                  <a:moveTo>
                    <a:pt x="278752" y="0"/>
                  </a:moveTo>
                  <a:lnTo>
                    <a:pt x="225399" y="84454"/>
                  </a:lnTo>
                  <a:lnTo>
                    <a:pt x="142557" y="28638"/>
                  </a:lnTo>
                  <a:lnTo>
                    <a:pt x="89192" y="113093"/>
                  </a:lnTo>
                  <a:lnTo>
                    <a:pt x="37452" y="78231"/>
                  </a:lnTo>
                  <a:lnTo>
                    <a:pt x="0" y="154190"/>
                  </a:lnTo>
                  <a:lnTo>
                    <a:pt x="113969" y="230962"/>
                  </a:lnTo>
                  <a:lnTo>
                    <a:pt x="167335" y="146507"/>
                  </a:lnTo>
                  <a:lnTo>
                    <a:pt x="250177" y="202323"/>
                  </a:lnTo>
                  <a:lnTo>
                    <a:pt x="303530" y="117881"/>
                  </a:lnTo>
                  <a:lnTo>
                    <a:pt x="355257" y="152730"/>
                  </a:lnTo>
                  <a:lnTo>
                    <a:pt x="392709" y="76784"/>
                  </a:lnTo>
                  <a:lnTo>
                    <a:pt x="278752" y="0"/>
                  </a:lnTo>
                  <a:close/>
                </a:path>
              </a:pathLst>
            </a:custGeom>
            <a:solidFill>
              <a:srgbClr val="FD93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0804" y="358886"/>
              <a:ext cx="989415" cy="69064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3456" y="7073"/>
              <a:ext cx="7918633" cy="4831626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657918" y="1573002"/>
            <a:ext cx="373500" cy="209973"/>
          </a:xfrm>
          <a:prstGeom prst="rect">
            <a:avLst/>
          </a:prstGeom>
        </p:spPr>
        <p:txBody>
          <a:bodyPr vert="horz" wrap="square" lIns="0" tIns="24300" rIns="0" bIns="0" rtlCol="0">
            <a:spAutoFit/>
          </a:bodyPr>
          <a:lstStyle/>
          <a:p>
            <a:pPr marL="18000">
              <a:spcBef>
                <a:spcPts val="191"/>
              </a:spcBef>
            </a:pPr>
            <a:r>
              <a:rPr sz="1205" b="1" spc="-177" dirty="0">
                <a:solidFill>
                  <a:srgbClr val="4B5ECE"/>
                </a:solidFill>
                <a:latin typeface="Verdana"/>
                <a:cs typeface="Verdana"/>
              </a:rPr>
              <a:t>2026</a:t>
            </a:r>
            <a:endParaRPr sz="1205">
              <a:latin typeface="Verdana"/>
              <a:cs typeface="Verdan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499341" y="1434965"/>
            <a:ext cx="1002036" cy="2770763"/>
            <a:chOff x="2466863" y="1012447"/>
            <a:chExt cx="706992" cy="1954927"/>
          </a:xfrm>
        </p:grpSpPr>
        <p:sp>
          <p:nvSpPr>
            <p:cNvPr id="10" name="object 10"/>
            <p:cNvSpPr/>
            <p:nvPr/>
          </p:nvSpPr>
          <p:spPr>
            <a:xfrm>
              <a:off x="2783330" y="2393334"/>
              <a:ext cx="390525" cy="574040"/>
            </a:xfrm>
            <a:custGeom>
              <a:avLst/>
              <a:gdLst/>
              <a:ahLst/>
              <a:cxnLst/>
              <a:rect l="l" t="t" r="r" b="b"/>
              <a:pathLst>
                <a:path w="390525" h="574039">
                  <a:moveTo>
                    <a:pt x="377215" y="0"/>
                  </a:moveTo>
                  <a:lnTo>
                    <a:pt x="0" y="0"/>
                  </a:lnTo>
                  <a:lnTo>
                    <a:pt x="16179" y="573760"/>
                  </a:lnTo>
                  <a:lnTo>
                    <a:pt x="390169" y="559333"/>
                  </a:lnTo>
                  <a:lnTo>
                    <a:pt x="390169" y="391045"/>
                  </a:lnTo>
                  <a:lnTo>
                    <a:pt x="158661" y="381457"/>
                  </a:lnTo>
                  <a:lnTo>
                    <a:pt x="160274" y="291706"/>
                  </a:lnTo>
                  <a:lnTo>
                    <a:pt x="270357" y="283692"/>
                  </a:lnTo>
                  <a:lnTo>
                    <a:pt x="263893" y="193916"/>
                  </a:lnTo>
                  <a:lnTo>
                    <a:pt x="161886" y="193916"/>
                  </a:lnTo>
                  <a:lnTo>
                    <a:pt x="165138" y="117017"/>
                  </a:lnTo>
                  <a:lnTo>
                    <a:pt x="377215" y="109004"/>
                  </a:lnTo>
                  <a:lnTo>
                    <a:pt x="377215" y="0"/>
                  </a:lnTo>
                  <a:close/>
                </a:path>
              </a:pathLst>
            </a:custGeom>
            <a:solidFill>
              <a:srgbClr val="4B5E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66863" y="1012447"/>
              <a:ext cx="57150" cy="79375"/>
            </a:xfrm>
            <a:custGeom>
              <a:avLst/>
              <a:gdLst/>
              <a:ahLst/>
              <a:cxnLst/>
              <a:rect l="l" t="t" r="r" b="b"/>
              <a:pathLst>
                <a:path w="57150" h="79375">
                  <a:moveTo>
                    <a:pt x="8204" y="0"/>
                  </a:moveTo>
                  <a:lnTo>
                    <a:pt x="0" y="1701"/>
                  </a:lnTo>
                  <a:lnTo>
                    <a:pt x="330" y="9588"/>
                  </a:lnTo>
                  <a:lnTo>
                    <a:pt x="1495" y="21716"/>
                  </a:lnTo>
                  <a:lnTo>
                    <a:pt x="18744" y="64447"/>
                  </a:lnTo>
                  <a:lnTo>
                    <a:pt x="44551" y="79108"/>
                  </a:lnTo>
                  <a:lnTo>
                    <a:pt x="53000" y="74129"/>
                  </a:lnTo>
                  <a:lnTo>
                    <a:pt x="56618" y="66116"/>
                  </a:lnTo>
                  <a:lnTo>
                    <a:pt x="56247" y="56769"/>
                  </a:lnTo>
                  <a:lnTo>
                    <a:pt x="52730" y="47790"/>
                  </a:lnTo>
                  <a:lnTo>
                    <a:pt x="49188" y="42152"/>
                  </a:lnTo>
                  <a:lnTo>
                    <a:pt x="37604" y="25768"/>
                  </a:lnTo>
                  <a:lnTo>
                    <a:pt x="29641" y="13838"/>
                  </a:lnTo>
                  <a:lnTo>
                    <a:pt x="24949" y="8578"/>
                  </a:lnTo>
                  <a:lnTo>
                    <a:pt x="19126" y="4622"/>
                  </a:lnTo>
                  <a:lnTo>
                    <a:pt x="17322" y="3771"/>
                  </a:lnTo>
                  <a:lnTo>
                    <a:pt x="15265" y="3441"/>
                  </a:lnTo>
                  <a:lnTo>
                    <a:pt x="13220" y="3530"/>
                  </a:lnTo>
                  <a:lnTo>
                    <a:pt x="8204" y="0"/>
                  </a:lnTo>
                  <a:close/>
                </a:path>
              </a:pathLst>
            </a:custGeom>
            <a:solidFill>
              <a:srgbClr val="FFB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96000" y="4293000"/>
            <a:ext cx="2700000" cy="19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2000" y="405000"/>
            <a:ext cx="6696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Условия конкурса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76425" y="297002"/>
            <a:ext cx="4077225" cy="1139286"/>
          </a:xfrm>
          <a:prstGeom prst="rect">
            <a:avLst/>
          </a:prstGeom>
          <a:ln w="38100">
            <a:solidFill>
              <a:srgbClr val="C00000"/>
            </a:solidFill>
            <a:prstDash val="sysDot"/>
          </a:ln>
        </p:spPr>
        <p:txBody>
          <a:bodyPr wrap="square">
            <a:spAutoFit/>
          </a:bodyPr>
          <a:lstStyle/>
          <a:p>
            <a:pPr marL="404993" indent="-404993" algn="l" defTabSz="1295979" rtl="0" fontAlgn="base">
              <a:spcAft>
                <a:spcPct val="0"/>
              </a:spcAft>
              <a:defRPr/>
            </a:pPr>
            <a:r>
              <a:rPr lang="ru-RU" sz="1701" b="1" kern="1200" dirty="0">
                <a:solidFill>
                  <a:srgbClr val="C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!</a:t>
            </a: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Конкурс проводится в 3 номинациях:</a:t>
            </a:r>
          </a:p>
          <a:p>
            <a:pPr marL="404993" indent="-404993" algn="l" defTabSz="1295979" rtl="0" fontAlgn="base">
              <a:spcAft>
                <a:spcPct val="0"/>
              </a:spcAft>
              <a:buFontTx/>
              <a:buChar char="-"/>
              <a:defRPr/>
            </a:pP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классическая литература;</a:t>
            </a:r>
          </a:p>
          <a:p>
            <a:pPr marL="404993" indent="-404993" algn="l" defTabSz="1295979" rtl="0" fontAlgn="base">
              <a:spcAft>
                <a:spcPct val="0"/>
              </a:spcAft>
              <a:buFontTx/>
              <a:buChar char="-"/>
              <a:defRPr/>
            </a:pP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современная литература;</a:t>
            </a:r>
          </a:p>
          <a:p>
            <a:pPr marL="404993" indent="-404993" algn="l" defTabSz="1295979" rtl="0" fontAlgn="base">
              <a:spcAft>
                <a:spcPct val="0"/>
              </a:spcAft>
              <a:buFontTx/>
              <a:buChar char="-"/>
              <a:defRPr/>
            </a:pP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научная фантастика</a:t>
            </a:r>
          </a:p>
        </p:txBody>
      </p:sp>
      <p:graphicFrame>
        <p:nvGraphicFramePr>
          <p:cNvPr id="7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230891"/>
              </p:ext>
            </p:extLst>
          </p:nvPr>
        </p:nvGraphicFramePr>
        <p:xfrm>
          <a:off x="372000" y="1701000"/>
          <a:ext cx="6264000" cy="3240000"/>
        </p:xfrm>
        <a:graphic>
          <a:graphicData uri="http://schemas.openxmlformats.org/drawingml/2006/table">
            <a:tbl>
              <a:tblPr/>
              <a:tblGrid>
                <a:gridCol w="62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4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1) Отрывок из своих любимых художественных произведений, любых российских или зарубежных авторов XVIII-XXI века, написанных прозой.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2) Произведение должно быть издано в печатном виде (наличие у книги номера ISBN) тиражом не менее 2 000 экземпляров (по запросу необходимо предоставить электронную ссылку на тираж произведения или фотографию станицы с указанием тиража).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3) Не должно</a:t>
                      </a:r>
                      <a:r>
                        <a:rPr lang="ru-RU" sz="1700" b="0" i="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быть возрастных ограничений 18+</a:t>
                      </a:r>
                      <a:endParaRPr lang="ru-RU" altLang="ru-RU" sz="1700" b="0" i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59507" marR="159507" marT="59790" marB="5979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960000" y="1917000"/>
            <a:ext cx="4860000" cy="163185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 defTabSz="1295979" rtl="0" fontAlgn="base">
              <a:spcAft>
                <a:spcPts val="850"/>
              </a:spcAft>
              <a:defRPr/>
            </a:pP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При выборе произведения для участия в конкурсе</a:t>
            </a:r>
          </a:p>
          <a:p>
            <a:pPr algn="ctr" defTabSz="1295979" rtl="0" fontAlgn="base">
              <a:spcAft>
                <a:spcPts val="850"/>
              </a:spcAft>
              <a:defRPr/>
            </a:pP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рекомендуется обратиться к спискам рекомендованной литературы, разработанным Фондом «Живая классика»:</a:t>
            </a:r>
          </a:p>
          <a:p>
            <a:pPr algn="ctr" defTabSz="1295979" rtl="0" fontAlgn="base">
              <a:spcAft>
                <a:spcPts val="850"/>
              </a:spcAft>
              <a:defRPr/>
            </a:pPr>
            <a:r>
              <a:rPr lang="ru-RU" sz="170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https://books.youngreaders.ru/</a:t>
            </a:r>
            <a:endParaRPr lang="ru-RU" altLang="ru-RU" sz="170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12001" y="592176"/>
            <a:ext cx="5832000" cy="626537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80001" y="266224"/>
            <a:ext cx="5508000" cy="325952"/>
          </a:xfrm>
          <a:prstGeom prst="rect">
            <a:avLst/>
          </a:prstGeom>
        </p:spPr>
        <p:txBody>
          <a:bodyPr vert="horz" wrap="square" lIns="0" tIns="18000" rIns="0" bIns="0" rtlCol="0">
            <a:spAutoFit/>
          </a:bodyPr>
          <a:lstStyle/>
          <a:p>
            <a:pPr fontAlgn="base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Участники конкурса</a:t>
            </a:r>
          </a:p>
        </p:txBody>
      </p:sp>
      <p:graphicFrame>
        <p:nvGraphicFramePr>
          <p:cNvPr id="12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928027"/>
              </p:ext>
            </p:extLst>
          </p:nvPr>
        </p:nvGraphicFramePr>
        <p:xfrm>
          <a:off x="156001" y="1053000"/>
          <a:ext cx="5832000" cy="5109180"/>
        </p:xfrm>
        <a:graphic>
          <a:graphicData uri="http://schemas.openxmlformats.org/drawingml/2006/table">
            <a:tbl>
              <a:tblPr/>
              <a:tblGrid>
                <a:gridCol w="58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0918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Участниками конкурса являются обучающиеся 5-11 классов учреждений общего и дополнительного образования, в том числе дети, находящиеся на </a:t>
                      </a:r>
                      <a:r>
                        <a:rPr lang="ru-RU" sz="1700" b="0" i="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очно-заочной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заочной, семейной формах обучения и экстернате. Возраст участников должен быть не младше 10 и не старше 17 лет (включительно) на момент проведения отборочных этапов Всероссийского финала конкурса (апрель-май 2026 года).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Обучающиеся образовательных организаций, подведомственных Министерству образования Московской области, принимают участие во всех этапах конкурса, включая муниципальный этап (муниципалитет определяется в соответствии с территориальным расположением образовательной организации).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700" b="0" i="0" kern="1200" baseline="0" dirty="0">
                        <a:solidFill>
                          <a:schemeClr val="tx1"/>
                        </a:solidFill>
                        <a:latin typeface="Century" panose="02040604050505020304" pitchFamily="18" charset="0"/>
                        <a:ea typeface="+mn-ea"/>
                        <a:cs typeface="+mn-cs"/>
                      </a:endParaRP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700" b="0" i="0" kern="1200" dirty="0">
                        <a:solidFill>
                          <a:schemeClr val="tx1"/>
                        </a:solidFill>
                        <a:latin typeface="Century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 marL="159507" marR="159507" marT="59790" marB="5979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77500" y="1055775"/>
            <a:ext cx="2268000" cy="118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000" y="246150"/>
            <a:ext cx="604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Организация конкурса</a:t>
            </a:r>
          </a:p>
        </p:txBody>
      </p:sp>
      <p:graphicFrame>
        <p:nvGraphicFramePr>
          <p:cNvPr id="4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54699"/>
              </p:ext>
            </p:extLst>
          </p:nvPr>
        </p:nvGraphicFramePr>
        <p:xfrm>
          <a:off x="156000" y="837000"/>
          <a:ext cx="8964000" cy="5670780"/>
        </p:xfrm>
        <a:graphic>
          <a:graphicData uri="http://schemas.openxmlformats.org/drawingml/2006/table">
            <a:tbl>
              <a:tblPr/>
              <a:tblGrid>
                <a:gridCol w="89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70780">
                <a:tc>
                  <a:txBody>
                    <a:bodyPr/>
                    <a:lstStyle/>
                    <a:p>
                      <a:pPr algn="l" fontAlgn="base">
                        <a:buFont typeface="Wingdings" pitchFamily="2" charset="2"/>
                        <a:buChar char="ü"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Обязательным условием участия в конкурсе является регистрация участника на официальном сайте конкурса </a:t>
                      </a:r>
                      <a:r>
                        <a:rPr lang="ru-RU" sz="1700" b="0" i="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hlinkClick r:id="rId5"/>
                        </a:rPr>
                        <a:t>www.youngreaders.ru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 </a:t>
                      </a:r>
                    </a:p>
                    <a:p>
                      <a:pPr algn="l" fontAlgn="base">
                        <a:buFont typeface="Wingdings" pitchFamily="2" charset="2"/>
                        <a:buChar char="ü"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Участник конкурса может зарегистрироваться только от одного учреждения (школа/учреждение дополнительного образования). Если участник обучается на </a:t>
                      </a:r>
                      <a:r>
                        <a:rPr lang="ru-RU" sz="1700" b="0" i="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очно-заочной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заочной, экстернате или семейной форме обучения, то он указывает при регистрации школу, в которой сдает (либо планирует сдавать) аттестацию в текущем году. Участнику необходимо пройти регистрацию </a:t>
                      </a:r>
                      <a:r>
                        <a:rPr lang="ru-RU" sz="1700" b="1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 срок до 24.01.2026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algn="l" fontAlgn="base">
                        <a:buFont typeface="Wingdings" pitchFamily="2" charset="2"/>
                        <a:buChar char="ü"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Конкурсанты, не прошедшие регистрацию и авторизацию на сайте  </a:t>
                      </a:r>
                      <a:r>
                        <a:rPr lang="ru-RU" sz="1700" b="0" i="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hlinkClick r:id="rId5"/>
                        </a:rPr>
                        <a:t>www.youngreaders.ru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(то есть не получившие логин и пароль и не подтвердившие свой </a:t>
                      </a:r>
                      <a:r>
                        <a:rPr lang="ru-RU" sz="1700" b="0" i="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e-mail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), к участию в конкурсе не допускаются. </a:t>
                      </a:r>
                    </a:p>
                    <a:p>
                      <a:pPr algn="l" fontAlgn="base">
                        <a:buFont typeface="Wingdings" pitchFamily="2" charset="2"/>
                        <a:buChar char="ü"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Регистрацию для участия в конкурсе может пройти как участник, так и законный представитель участника (родители, усыновители, опекуны и попечители, представители таких учреждений, как детский дом, дом для инвалидов, представители органов опеки и попечительства).</a:t>
                      </a:r>
                    </a:p>
                    <a:p>
                      <a:pPr algn="l" fontAlgn="base">
                        <a:buFont typeface="Wingdings" pitchFamily="2" charset="2"/>
                        <a:buChar char="ü"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Регистрацию на сайте </a:t>
                      </a:r>
                      <a:r>
                        <a:rPr lang="ru-RU" sz="1700" b="0" i="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hlinkClick r:id="rId5"/>
                        </a:rPr>
                        <a:t>www.youngreaders.ru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должны пройти как участники, так и </a:t>
                      </a:r>
                      <a:r>
                        <a:rPr lang="ru-RU" sz="1700" b="1" i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ответственные за проведение конкурса 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 каждом из этапов – в классе, школе/учреждении дополнительного образования, муниципальном образовании.</a:t>
                      </a:r>
                    </a:p>
                    <a:p>
                      <a:pPr algn="l" fontAlgn="base">
                        <a:buFont typeface="Wingdings" pitchFamily="2" charset="2"/>
                        <a:buChar char="ü"/>
                      </a:pP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Регистрация классных, школьных и районных кураторов должна пройти до </a:t>
                      </a:r>
                      <a:r>
                        <a:rPr lang="ru-RU" sz="1700" b="1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24.01.2026</a:t>
                      </a:r>
                      <a:r>
                        <a:rPr lang="ru-RU" sz="1700" b="0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700" b="0" i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700" b="0" i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59507" marR="159507" marT="59790" marB="5979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1"/>
          <p:cNvGrpSpPr/>
          <p:nvPr/>
        </p:nvGrpSpPr>
        <p:grpSpPr>
          <a:xfrm>
            <a:off x="4579513" y="2088601"/>
            <a:ext cx="7186577" cy="2955249"/>
            <a:chOff x="2496874" y="919233"/>
            <a:chExt cx="5729605" cy="2670810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16578" y="919233"/>
              <a:ext cx="249567" cy="23954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017802" y="1128419"/>
              <a:ext cx="197485" cy="258445"/>
            </a:xfrm>
            <a:custGeom>
              <a:avLst/>
              <a:gdLst/>
              <a:ahLst/>
              <a:cxnLst/>
              <a:rect l="l" t="t" r="r" b="b"/>
              <a:pathLst>
                <a:path w="197485" h="258444">
                  <a:moveTo>
                    <a:pt x="0" y="0"/>
                  </a:moveTo>
                  <a:lnTo>
                    <a:pt x="3530" y="3746"/>
                  </a:lnTo>
                  <a:lnTo>
                    <a:pt x="9448" y="10414"/>
                  </a:lnTo>
                  <a:lnTo>
                    <a:pt x="12496" y="13627"/>
                  </a:lnTo>
                  <a:lnTo>
                    <a:pt x="16014" y="17729"/>
                  </a:lnTo>
                  <a:lnTo>
                    <a:pt x="19989" y="22504"/>
                  </a:lnTo>
                  <a:lnTo>
                    <a:pt x="23914" y="27330"/>
                  </a:lnTo>
                  <a:lnTo>
                    <a:pt x="28625" y="32448"/>
                  </a:lnTo>
                  <a:lnTo>
                    <a:pt x="33375" y="38417"/>
                  </a:lnTo>
                  <a:lnTo>
                    <a:pt x="53086" y="62596"/>
                  </a:lnTo>
                  <a:lnTo>
                    <a:pt x="57234" y="67981"/>
                  </a:lnTo>
                  <a:lnTo>
                    <a:pt x="61441" y="73507"/>
                  </a:lnTo>
                  <a:lnTo>
                    <a:pt x="74756" y="90427"/>
                  </a:lnTo>
                  <a:lnTo>
                    <a:pt x="83748" y="102215"/>
                  </a:lnTo>
                  <a:lnTo>
                    <a:pt x="92766" y="114290"/>
                  </a:lnTo>
                  <a:lnTo>
                    <a:pt x="101790" y="126517"/>
                  </a:lnTo>
                  <a:lnTo>
                    <a:pt x="111002" y="138600"/>
                  </a:lnTo>
                  <a:lnTo>
                    <a:pt x="119822" y="150828"/>
                  </a:lnTo>
                  <a:lnTo>
                    <a:pt x="128402" y="162946"/>
                  </a:lnTo>
                  <a:lnTo>
                    <a:pt x="136893" y="174701"/>
                  </a:lnTo>
                  <a:lnTo>
                    <a:pt x="153123" y="196862"/>
                  </a:lnTo>
                  <a:lnTo>
                    <a:pt x="167144" y="217106"/>
                  </a:lnTo>
                  <a:lnTo>
                    <a:pt x="179303" y="234049"/>
                  </a:lnTo>
                  <a:lnTo>
                    <a:pt x="188853" y="247030"/>
                  </a:lnTo>
                  <a:lnTo>
                    <a:pt x="195096" y="255339"/>
                  </a:lnTo>
                  <a:lnTo>
                    <a:pt x="197332" y="258267"/>
                  </a:lnTo>
                  <a:lnTo>
                    <a:pt x="191813" y="247289"/>
                  </a:lnTo>
                  <a:lnTo>
                    <a:pt x="167488" y="202698"/>
                  </a:lnTo>
                  <a:lnTo>
                    <a:pt x="138140" y="156163"/>
                  </a:lnTo>
                  <a:lnTo>
                    <a:pt x="112001" y="118922"/>
                  </a:lnTo>
                  <a:lnTo>
                    <a:pt x="83991" y="83037"/>
                  </a:lnTo>
                  <a:lnTo>
                    <a:pt x="79152" y="77475"/>
                  </a:lnTo>
                  <a:lnTo>
                    <a:pt x="65211" y="61236"/>
                  </a:lnTo>
                  <a:lnTo>
                    <a:pt x="60650" y="56120"/>
                  </a:lnTo>
                  <a:lnTo>
                    <a:pt x="56045" y="51257"/>
                  </a:lnTo>
                  <a:lnTo>
                    <a:pt x="38709" y="33489"/>
                  </a:lnTo>
                  <a:lnTo>
                    <a:pt x="33439" y="27927"/>
                  </a:lnTo>
                  <a:lnTo>
                    <a:pt x="27940" y="23431"/>
                  </a:lnTo>
                  <a:lnTo>
                    <a:pt x="23355" y="19202"/>
                  </a:lnTo>
                  <a:lnTo>
                    <a:pt x="18745" y="15011"/>
                  </a:lnTo>
                  <a:lnTo>
                    <a:pt x="14643" y="11404"/>
                  </a:lnTo>
                  <a:lnTo>
                    <a:pt x="11125" y="8597"/>
                  </a:lnTo>
                  <a:lnTo>
                    <a:pt x="4229" y="28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C9"/>
            </a:solidFill>
          </p:spPr>
          <p:txBody>
            <a:bodyPr wrap="square" lIns="0" tIns="0" rIns="0" bIns="0" rtlCol="0"/>
            <a:lstStyle/>
            <a:p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86528" y="1144788"/>
              <a:ext cx="219282" cy="16446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92307" y="1051242"/>
              <a:ext cx="2945765" cy="1481455"/>
            </a:xfrm>
            <a:custGeom>
              <a:avLst/>
              <a:gdLst/>
              <a:ahLst/>
              <a:cxnLst/>
              <a:rect l="l" t="t" r="r" b="b"/>
              <a:pathLst>
                <a:path w="2945765" h="1481455">
                  <a:moveTo>
                    <a:pt x="53492" y="1462938"/>
                  </a:moveTo>
                  <a:lnTo>
                    <a:pt x="52730" y="1445475"/>
                  </a:lnTo>
                  <a:lnTo>
                    <a:pt x="41694" y="1431467"/>
                  </a:lnTo>
                  <a:lnTo>
                    <a:pt x="28295" y="1426908"/>
                  </a:lnTo>
                  <a:lnTo>
                    <a:pt x="16649" y="1429105"/>
                  </a:lnTo>
                  <a:lnTo>
                    <a:pt x="7569" y="1435633"/>
                  </a:lnTo>
                  <a:lnTo>
                    <a:pt x="1892" y="1444104"/>
                  </a:lnTo>
                  <a:lnTo>
                    <a:pt x="0" y="1454492"/>
                  </a:lnTo>
                  <a:lnTo>
                    <a:pt x="2362" y="1466189"/>
                  </a:lnTo>
                  <a:lnTo>
                    <a:pt x="9855" y="1476184"/>
                  </a:lnTo>
                  <a:lnTo>
                    <a:pt x="23329" y="1481455"/>
                  </a:lnTo>
                  <a:lnTo>
                    <a:pt x="43764" y="1477175"/>
                  </a:lnTo>
                  <a:lnTo>
                    <a:pt x="53492" y="1462938"/>
                  </a:lnTo>
                  <a:close/>
                </a:path>
                <a:path w="2945765" h="1481455">
                  <a:moveTo>
                    <a:pt x="1005967" y="699198"/>
                  </a:moveTo>
                  <a:lnTo>
                    <a:pt x="1005205" y="681723"/>
                  </a:lnTo>
                  <a:lnTo>
                    <a:pt x="994168" y="667727"/>
                  </a:lnTo>
                  <a:lnTo>
                    <a:pt x="980770" y="663168"/>
                  </a:lnTo>
                  <a:lnTo>
                    <a:pt x="969124" y="665365"/>
                  </a:lnTo>
                  <a:lnTo>
                    <a:pt x="960043" y="671893"/>
                  </a:lnTo>
                  <a:lnTo>
                    <a:pt x="954366" y="680364"/>
                  </a:lnTo>
                  <a:lnTo>
                    <a:pt x="952474" y="690740"/>
                  </a:lnTo>
                  <a:lnTo>
                    <a:pt x="954849" y="702437"/>
                  </a:lnTo>
                  <a:lnTo>
                    <a:pt x="962342" y="712444"/>
                  </a:lnTo>
                  <a:lnTo>
                    <a:pt x="975804" y="717715"/>
                  </a:lnTo>
                  <a:lnTo>
                    <a:pt x="996238" y="713435"/>
                  </a:lnTo>
                  <a:lnTo>
                    <a:pt x="1005967" y="699198"/>
                  </a:lnTo>
                  <a:close/>
                </a:path>
                <a:path w="2945765" h="1481455">
                  <a:moveTo>
                    <a:pt x="1488592" y="36029"/>
                  </a:moveTo>
                  <a:lnTo>
                    <a:pt x="1487817" y="18554"/>
                  </a:lnTo>
                  <a:lnTo>
                    <a:pt x="1476794" y="4546"/>
                  </a:lnTo>
                  <a:lnTo>
                    <a:pt x="1463395" y="0"/>
                  </a:lnTo>
                  <a:lnTo>
                    <a:pt x="1451737" y="2184"/>
                  </a:lnTo>
                  <a:lnTo>
                    <a:pt x="1442669" y="8712"/>
                  </a:lnTo>
                  <a:lnTo>
                    <a:pt x="1436992" y="17183"/>
                  </a:lnTo>
                  <a:lnTo>
                    <a:pt x="1435100" y="27571"/>
                  </a:lnTo>
                  <a:lnTo>
                    <a:pt x="1437462" y="39268"/>
                  </a:lnTo>
                  <a:lnTo>
                    <a:pt x="1444955" y="49263"/>
                  </a:lnTo>
                  <a:lnTo>
                    <a:pt x="1458429" y="54533"/>
                  </a:lnTo>
                  <a:lnTo>
                    <a:pt x="1478864" y="50253"/>
                  </a:lnTo>
                  <a:lnTo>
                    <a:pt x="1488592" y="36029"/>
                  </a:lnTo>
                  <a:close/>
                </a:path>
                <a:path w="2945765" h="1481455">
                  <a:moveTo>
                    <a:pt x="2945193" y="1143863"/>
                  </a:moveTo>
                  <a:lnTo>
                    <a:pt x="2944431" y="1126388"/>
                  </a:lnTo>
                  <a:lnTo>
                    <a:pt x="2933408" y="1112393"/>
                  </a:lnTo>
                  <a:lnTo>
                    <a:pt x="2919996" y="1107833"/>
                  </a:lnTo>
                  <a:lnTo>
                    <a:pt x="2908350" y="1110018"/>
                  </a:lnTo>
                  <a:lnTo>
                    <a:pt x="2899283" y="1116545"/>
                  </a:lnTo>
                  <a:lnTo>
                    <a:pt x="2893606" y="1125016"/>
                  </a:lnTo>
                  <a:lnTo>
                    <a:pt x="2891701" y="1135392"/>
                  </a:lnTo>
                  <a:lnTo>
                    <a:pt x="2894076" y="1147102"/>
                  </a:lnTo>
                  <a:lnTo>
                    <a:pt x="2901569" y="1157097"/>
                  </a:lnTo>
                  <a:lnTo>
                    <a:pt x="2915056" y="1162367"/>
                  </a:lnTo>
                  <a:lnTo>
                    <a:pt x="2935478" y="1158087"/>
                  </a:lnTo>
                  <a:lnTo>
                    <a:pt x="2945193" y="1143863"/>
                  </a:lnTo>
                  <a:close/>
                </a:path>
              </a:pathLst>
            </a:custGeom>
            <a:solidFill>
              <a:srgbClr val="F7A824"/>
            </a:solidFill>
          </p:spPr>
          <p:txBody>
            <a:bodyPr wrap="square" lIns="0" tIns="0" rIns="0" bIns="0" rtlCol="0"/>
            <a:lstStyle/>
            <a:p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30948" y="1750928"/>
              <a:ext cx="86936" cy="8866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5391021" y="1878853"/>
              <a:ext cx="304165" cy="160655"/>
            </a:xfrm>
            <a:custGeom>
              <a:avLst/>
              <a:gdLst/>
              <a:ahLst/>
              <a:cxnLst/>
              <a:rect l="l" t="t" r="r" b="b"/>
              <a:pathLst>
                <a:path w="304164" h="160655">
                  <a:moveTo>
                    <a:pt x="301492" y="32865"/>
                  </a:moveTo>
                  <a:lnTo>
                    <a:pt x="124235" y="32865"/>
                  </a:lnTo>
                  <a:lnTo>
                    <a:pt x="158191" y="37402"/>
                  </a:lnTo>
                  <a:lnTo>
                    <a:pt x="157162" y="38456"/>
                  </a:lnTo>
                  <a:lnTo>
                    <a:pt x="143641" y="59507"/>
                  </a:lnTo>
                  <a:lnTo>
                    <a:pt x="132778" y="90038"/>
                  </a:lnTo>
                  <a:lnTo>
                    <a:pt x="128773" y="122092"/>
                  </a:lnTo>
                  <a:lnTo>
                    <a:pt x="135826" y="147715"/>
                  </a:lnTo>
                  <a:lnTo>
                    <a:pt x="161959" y="160207"/>
                  </a:lnTo>
                  <a:lnTo>
                    <a:pt x="171239" y="158762"/>
                  </a:lnTo>
                  <a:lnTo>
                    <a:pt x="181782" y="154877"/>
                  </a:lnTo>
                  <a:lnTo>
                    <a:pt x="181921" y="154877"/>
                  </a:lnTo>
                  <a:lnTo>
                    <a:pt x="198090" y="144064"/>
                  </a:lnTo>
                  <a:lnTo>
                    <a:pt x="209827" y="129228"/>
                  </a:lnTo>
                  <a:lnTo>
                    <a:pt x="210678" y="127039"/>
                  </a:lnTo>
                  <a:lnTo>
                    <a:pt x="162064" y="127039"/>
                  </a:lnTo>
                  <a:lnTo>
                    <a:pt x="161975" y="122092"/>
                  </a:lnTo>
                  <a:lnTo>
                    <a:pt x="161894" y="117596"/>
                  </a:lnTo>
                  <a:lnTo>
                    <a:pt x="161823" y="113602"/>
                  </a:lnTo>
                  <a:lnTo>
                    <a:pt x="165695" y="94714"/>
                  </a:lnTo>
                  <a:lnTo>
                    <a:pt x="172232" y="75822"/>
                  </a:lnTo>
                  <a:lnTo>
                    <a:pt x="179984" y="62371"/>
                  </a:lnTo>
                  <a:lnTo>
                    <a:pt x="214978" y="62371"/>
                  </a:lnTo>
                  <a:lnTo>
                    <a:pt x="213030" y="55902"/>
                  </a:lnTo>
                  <a:lnTo>
                    <a:pt x="208699" y="45657"/>
                  </a:lnTo>
                  <a:lnTo>
                    <a:pt x="228552" y="42955"/>
                  </a:lnTo>
                  <a:lnTo>
                    <a:pt x="296056" y="42955"/>
                  </a:lnTo>
                  <a:lnTo>
                    <a:pt x="301492" y="32865"/>
                  </a:lnTo>
                  <a:close/>
                </a:path>
                <a:path w="304164" h="160655">
                  <a:moveTo>
                    <a:pt x="214978" y="62371"/>
                  </a:moveTo>
                  <a:lnTo>
                    <a:pt x="179984" y="62371"/>
                  </a:lnTo>
                  <a:lnTo>
                    <a:pt x="182526" y="68913"/>
                  </a:lnTo>
                  <a:lnTo>
                    <a:pt x="184460" y="75822"/>
                  </a:lnTo>
                  <a:lnTo>
                    <a:pt x="185701" y="82830"/>
                  </a:lnTo>
                  <a:lnTo>
                    <a:pt x="186074" y="88063"/>
                  </a:lnTo>
                  <a:lnTo>
                    <a:pt x="186200" y="90038"/>
                  </a:lnTo>
                  <a:lnTo>
                    <a:pt x="185694" y="98469"/>
                  </a:lnTo>
                  <a:lnTo>
                    <a:pt x="162064" y="127039"/>
                  </a:lnTo>
                  <a:lnTo>
                    <a:pt x="210678" y="127039"/>
                  </a:lnTo>
                  <a:lnTo>
                    <a:pt x="216980" y="110827"/>
                  </a:lnTo>
                  <a:lnTo>
                    <a:pt x="219164" y="90038"/>
                  </a:lnTo>
                  <a:lnTo>
                    <a:pt x="219126" y="88063"/>
                  </a:lnTo>
                  <a:lnTo>
                    <a:pt x="218382" y="77947"/>
                  </a:lnTo>
                  <a:lnTo>
                    <a:pt x="216287" y="66717"/>
                  </a:lnTo>
                  <a:lnTo>
                    <a:pt x="214978" y="62371"/>
                  </a:lnTo>
                  <a:close/>
                </a:path>
                <a:path w="304164" h="160655">
                  <a:moveTo>
                    <a:pt x="125285" y="0"/>
                  </a:moveTo>
                  <a:lnTo>
                    <a:pt x="76150" y="11512"/>
                  </a:lnTo>
                  <a:lnTo>
                    <a:pt x="31771" y="36690"/>
                  </a:lnTo>
                  <a:lnTo>
                    <a:pt x="0" y="70549"/>
                  </a:lnTo>
                  <a:lnTo>
                    <a:pt x="28016" y="88063"/>
                  </a:lnTo>
                  <a:lnTo>
                    <a:pt x="52427" y="62204"/>
                  </a:lnTo>
                  <a:lnTo>
                    <a:pt x="86741" y="42468"/>
                  </a:lnTo>
                  <a:lnTo>
                    <a:pt x="124235" y="32865"/>
                  </a:lnTo>
                  <a:lnTo>
                    <a:pt x="301492" y="32865"/>
                  </a:lnTo>
                  <a:lnTo>
                    <a:pt x="303542" y="29058"/>
                  </a:lnTo>
                  <a:lnTo>
                    <a:pt x="277179" y="17794"/>
                  </a:lnTo>
                  <a:lnTo>
                    <a:pt x="187883" y="17794"/>
                  </a:lnTo>
                  <a:lnTo>
                    <a:pt x="182803" y="13298"/>
                  </a:lnTo>
                  <a:lnTo>
                    <a:pt x="177203" y="9551"/>
                  </a:lnTo>
                  <a:lnTo>
                    <a:pt x="171323" y="7138"/>
                  </a:lnTo>
                  <a:lnTo>
                    <a:pt x="125285" y="0"/>
                  </a:lnTo>
                  <a:close/>
                </a:path>
                <a:path w="304164" h="160655">
                  <a:moveTo>
                    <a:pt x="296056" y="42955"/>
                  </a:moveTo>
                  <a:lnTo>
                    <a:pt x="228552" y="42955"/>
                  </a:lnTo>
                  <a:lnTo>
                    <a:pt x="249124" y="44635"/>
                  </a:lnTo>
                  <a:lnTo>
                    <a:pt x="269279" y="49944"/>
                  </a:lnTo>
                  <a:lnTo>
                    <a:pt x="287883" y="58129"/>
                  </a:lnTo>
                  <a:lnTo>
                    <a:pt x="296056" y="42955"/>
                  </a:lnTo>
                  <a:close/>
                </a:path>
                <a:path w="304164" h="160655">
                  <a:moveTo>
                    <a:pt x="216663" y="10542"/>
                  </a:moveTo>
                  <a:lnTo>
                    <a:pt x="187883" y="17794"/>
                  </a:lnTo>
                  <a:lnTo>
                    <a:pt x="277179" y="17794"/>
                  </a:lnTo>
                  <a:lnTo>
                    <a:pt x="276276" y="17408"/>
                  </a:lnTo>
                  <a:lnTo>
                    <a:pt x="246722" y="10824"/>
                  </a:lnTo>
                  <a:lnTo>
                    <a:pt x="216663" y="10542"/>
                  </a:lnTo>
                  <a:close/>
                </a:path>
              </a:pathLst>
            </a:custGeom>
            <a:solidFill>
              <a:srgbClr val="FF8879"/>
            </a:solidFill>
          </p:spPr>
          <p:txBody>
            <a:bodyPr wrap="square" lIns="0" tIns="0" rIns="0" bIns="0" rtlCol="0"/>
            <a:lstStyle/>
            <a:p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711235" y="1194476"/>
              <a:ext cx="268605" cy="198755"/>
            </a:xfrm>
            <a:custGeom>
              <a:avLst/>
              <a:gdLst/>
              <a:ahLst/>
              <a:cxnLst/>
              <a:rect l="l" t="t" r="r" b="b"/>
              <a:pathLst>
                <a:path w="268604" h="198755">
                  <a:moveTo>
                    <a:pt x="91897" y="0"/>
                  </a:moveTo>
                  <a:lnTo>
                    <a:pt x="53670" y="19850"/>
                  </a:lnTo>
                  <a:lnTo>
                    <a:pt x="39961" y="57086"/>
                  </a:lnTo>
                  <a:lnTo>
                    <a:pt x="39938" y="58292"/>
                  </a:lnTo>
                  <a:lnTo>
                    <a:pt x="42074" y="78516"/>
                  </a:lnTo>
                  <a:lnTo>
                    <a:pt x="64276" y="119976"/>
                  </a:lnTo>
                  <a:lnTo>
                    <a:pt x="81749" y="136220"/>
                  </a:lnTo>
                  <a:lnTo>
                    <a:pt x="64262" y="148479"/>
                  </a:lnTo>
                  <a:lnTo>
                    <a:pt x="43949" y="156938"/>
                  </a:lnTo>
                  <a:lnTo>
                    <a:pt x="22258" y="161757"/>
                  </a:lnTo>
                  <a:lnTo>
                    <a:pt x="635" y="163093"/>
                  </a:lnTo>
                  <a:lnTo>
                    <a:pt x="41" y="195993"/>
                  </a:lnTo>
                  <a:lnTo>
                    <a:pt x="0" y="198272"/>
                  </a:lnTo>
                  <a:lnTo>
                    <a:pt x="31526" y="195993"/>
                  </a:lnTo>
                  <a:lnTo>
                    <a:pt x="62744" y="187796"/>
                  </a:lnTo>
                  <a:lnTo>
                    <a:pt x="91361" y="173381"/>
                  </a:lnTo>
                  <a:lnTo>
                    <a:pt x="115087" y="152450"/>
                  </a:lnTo>
                  <a:lnTo>
                    <a:pt x="142038" y="152450"/>
                  </a:lnTo>
                  <a:lnTo>
                    <a:pt x="183094" y="138739"/>
                  </a:lnTo>
                  <a:lnTo>
                    <a:pt x="205791" y="119380"/>
                  </a:lnTo>
                  <a:lnTo>
                    <a:pt x="133642" y="119380"/>
                  </a:lnTo>
                  <a:lnTo>
                    <a:pt x="133781" y="118859"/>
                  </a:lnTo>
                  <a:lnTo>
                    <a:pt x="134099" y="117868"/>
                  </a:lnTo>
                  <a:lnTo>
                    <a:pt x="135125" y="107086"/>
                  </a:lnTo>
                  <a:lnTo>
                    <a:pt x="135194" y="106362"/>
                  </a:lnTo>
                  <a:lnTo>
                    <a:pt x="100799" y="106362"/>
                  </a:lnTo>
                  <a:lnTo>
                    <a:pt x="95196" y="101399"/>
                  </a:lnTo>
                  <a:lnTo>
                    <a:pt x="75306" y="64482"/>
                  </a:lnTo>
                  <a:lnTo>
                    <a:pt x="75951" y="52938"/>
                  </a:lnTo>
                  <a:lnTo>
                    <a:pt x="81534" y="41363"/>
                  </a:lnTo>
                  <a:lnTo>
                    <a:pt x="83578" y="38696"/>
                  </a:lnTo>
                  <a:lnTo>
                    <a:pt x="85153" y="37185"/>
                  </a:lnTo>
                  <a:lnTo>
                    <a:pt x="86182" y="36334"/>
                  </a:lnTo>
                  <a:lnTo>
                    <a:pt x="124396" y="36334"/>
                  </a:lnTo>
                  <a:lnTo>
                    <a:pt x="120149" y="24757"/>
                  </a:lnTo>
                  <a:lnTo>
                    <a:pt x="100952" y="3924"/>
                  </a:lnTo>
                  <a:lnTo>
                    <a:pt x="97599" y="2209"/>
                  </a:lnTo>
                  <a:lnTo>
                    <a:pt x="91897" y="0"/>
                  </a:lnTo>
                  <a:close/>
                </a:path>
                <a:path w="268604" h="198755">
                  <a:moveTo>
                    <a:pt x="142038" y="152450"/>
                  </a:moveTo>
                  <a:lnTo>
                    <a:pt x="115087" y="152450"/>
                  </a:lnTo>
                  <a:lnTo>
                    <a:pt x="122097" y="154241"/>
                  </a:lnTo>
                  <a:lnTo>
                    <a:pt x="129235" y="155041"/>
                  </a:lnTo>
                  <a:lnTo>
                    <a:pt x="135991" y="154470"/>
                  </a:lnTo>
                  <a:lnTo>
                    <a:pt x="142038" y="152450"/>
                  </a:lnTo>
                  <a:close/>
                </a:path>
                <a:path w="268604" h="198755">
                  <a:moveTo>
                    <a:pt x="232244" y="7785"/>
                  </a:moveTo>
                  <a:lnTo>
                    <a:pt x="221749" y="44209"/>
                  </a:lnTo>
                  <a:lnTo>
                    <a:pt x="198878" y="79670"/>
                  </a:lnTo>
                  <a:lnTo>
                    <a:pt x="168040" y="107086"/>
                  </a:lnTo>
                  <a:lnTo>
                    <a:pt x="133642" y="119380"/>
                  </a:lnTo>
                  <a:lnTo>
                    <a:pt x="205791" y="119380"/>
                  </a:lnTo>
                  <a:lnTo>
                    <a:pt x="224024" y="103827"/>
                  </a:lnTo>
                  <a:lnTo>
                    <a:pt x="253777" y="58292"/>
                  </a:lnTo>
                  <a:lnTo>
                    <a:pt x="267328" y="10760"/>
                  </a:lnTo>
                  <a:lnTo>
                    <a:pt x="268162" y="10760"/>
                  </a:lnTo>
                  <a:lnTo>
                    <a:pt x="232244" y="7785"/>
                  </a:lnTo>
                  <a:close/>
                </a:path>
                <a:path w="268604" h="198755">
                  <a:moveTo>
                    <a:pt x="124396" y="36334"/>
                  </a:moveTo>
                  <a:lnTo>
                    <a:pt x="86182" y="36334"/>
                  </a:lnTo>
                  <a:lnTo>
                    <a:pt x="92975" y="48946"/>
                  </a:lnTo>
                  <a:lnTo>
                    <a:pt x="98534" y="68733"/>
                  </a:lnTo>
                  <a:lnTo>
                    <a:pt x="101571" y="89828"/>
                  </a:lnTo>
                  <a:lnTo>
                    <a:pt x="101102" y="99885"/>
                  </a:lnTo>
                  <a:lnTo>
                    <a:pt x="101031" y="101399"/>
                  </a:lnTo>
                  <a:lnTo>
                    <a:pt x="100918" y="103827"/>
                  </a:lnTo>
                  <a:lnTo>
                    <a:pt x="100799" y="106362"/>
                  </a:lnTo>
                  <a:lnTo>
                    <a:pt x="135194" y="106362"/>
                  </a:lnTo>
                  <a:lnTo>
                    <a:pt x="136626" y="91320"/>
                  </a:lnTo>
                  <a:lnTo>
                    <a:pt x="132171" y="58292"/>
                  </a:lnTo>
                  <a:lnTo>
                    <a:pt x="132076" y="57586"/>
                  </a:lnTo>
                  <a:lnTo>
                    <a:pt x="132008" y="57086"/>
                  </a:lnTo>
                  <a:lnTo>
                    <a:pt x="124396" y="36334"/>
                  </a:lnTo>
                  <a:close/>
                </a:path>
              </a:pathLst>
            </a:custGeom>
            <a:solidFill>
              <a:srgbClr val="07B1EE"/>
            </a:solidFill>
          </p:spPr>
          <p:txBody>
            <a:bodyPr wrap="square" lIns="0" tIns="0" rIns="0" bIns="0" rtlCol="0"/>
            <a:lstStyle/>
            <a:p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17323" y="2515375"/>
              <a:ext cx="165126" cy="11195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92568" y="1537956"/>
              <a:ext cx="241604" cy="11059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67554" y="1317133"/>
              <a:ext cx="77724" cy="13910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96874" y="1347226"/>
              <a:ext cx="5729003" cy="2242499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982088" y="758644"/>
            <a:ext cx="268811" cy="56133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369480" y="980356"/>
            <a:ext cx="522157" cy="481537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0410789" y="1603807"/>
            <a:ext cx="76500" cy="77400"/>
          </a:xfrm>
          <a:custGeom>
            <a:avLst/>
            <a:gdLst/>
            <a:ahLst/>
            <a:cxnLst/>
            <a:rect l="l" t="t" r="r" b="b"/>
            <a:pathLst>
              <a:path w="53975" h="54609">
                <a:moveTo>
                  <a:pt x="28296" y="0"/>
                </a:moveTo>
                <a:lnTo>
                  <a:pt x="16651" y="2187"/>
                </a:lnTo>
                <a:lnTo>
                  <a:pt x="7576" y="8714"/>
                </a:lnTo>
                <a:lnTo>
                  <a:pt x="1893" y="17177"/>
                </a:lnTo>
                <a:lnTo>
                  <a:pt x="0" y="27560"/>
                </a:lnTo>
                <a:lnTo>
                  <a:pt x="2374" y="39264"/>
                </a:lnTo>
                <a:lnTo>
                  <a:pt x="9871" y="49265"/>
                </a:lnTo>
                <a:lnTo>
                  <a:pt x="23343" y="54540"/>
                </a:lnTo>
                <a:lnTo>
                  <a:pt x="43774" y="50260"/>
                </a:lnTo>
                <a:lnTo>
                  <a:pt x="53493" y="36028"/>
                </a:lnTo>
                <a:lnTo>
                  <a:pt x="52726" y="18555"/>
                </a:lnTo>
                <a:lnTo>
                  <a:pt x="41695" y="4553"/>
                </a:lnTo>
                <a:lnTo>
                  <a:pt x="28296" y="0"/>
                </a:lnTo>
                <a:close/>
              </a:path>
            </a:pathLst>
          </a:custGeom>
          <a:solidFill>
            <a:srgbClr val="F7A82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object 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796223" y="1528852"/>
            <a:ext cx="123231" cy="125654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9465762" y="1262464"/>
            <a:ext cx="188100" cy="427500"/>
          </a:xfrm>
          <a:custGeom>
            <a:avLst/>
            <a:gdLst/>
            <a:ahLst/>
            <a:cxnLst/>
            <a:rect l="l" t="t" r="r" b="b"/>
            <a:pathLst>
              <a:path w="132715" h="301625">
                <a:moveTo>
                  <a:pt x="102323" y="0"/>
                </a:moveTo>
                <a:lnTo>
                  <a:pt x="98957" y="6150"/>
                </a:lnTo>
                <a:lnTo>
                  <a:pt x="94414" y="12218"/>
                </a:lnTo>
                <a:lnTo>
                  <a:pt x="89029" y="18289"/>
                </a:lnTo>
                <a:lnTo>
                  <a:pt x="73737" y="34444"/>
                </a:lnTo>
                <a:lnTo>
                  <a:pt x="65028" y="45473"/>
                </a:lnTo>
                <a:lnTo>
                  <a:pt x="58307" y="57924"/>
                </a:lnTo>
                <a:lnTo>
                  <a:pt x="54876" y="72186"/>
                </a:lnTo>
                <a:lnTo>
                  <a:pt x="54924" y="85567"/>
                </a:lnTo>
                <a:lnTo>
                  <a:pt x="57057" y="97304"/>
                </a:lnTo>
                <a:lnTo>
                  <a:pt x="60434" y="107598"/>
                </a:lnTo>
                <a:lnTo>
                  <a:pt x="67319" y="124052"/>
                </a:lnTo>
                <a:lnTo>
                  <a:pt x="69673" y="131141"/>
                </a:lnTo>
                <a:lnTo>
                  <a:pt x="70878" y="138414"/>
                </a:lnTo>
                <a:lnTo>
                  <a:pt x="70535" y="146367"/>
                </a:lnTo>
                <a:lnTo>
                  <a:pt x="65307" y="166240"/>
                </a:lnTo>
                <a:lnTo>
                  <a:pt x="56178" y="187099"/>
                </a:lnTo>
                <a:lnTo>
                  <a:pt x="44525" y="208496"/>
                </a:lnTo>
                <a:lnTo>
                  <a:pt x="23090" y="244359"/>
                </a:lnTo>
                <a:lnTo>
                  <a:pt x="14676" y="258887"/>
                </a:lnTo>
                <a:lnTo>
                  <a:pt x="6855" y="273480"/>
                </a:lnTo>
                <a:lnTo>
                  <a:pt x="0" y="288048"/>
                </a:lnTo>
                <a:lnTo>
                  <a:pt x="30200" y="301015"/>
                </a:lnTo>
                <a:lnTo>
                  <a:pt x="36353" y="287939"/>
                </a:lnTo>
                <a:lnTo>
                  <a:pt x="43518" y="274605"/>
                </a:lnTo>
                <a:lnTo>
                  <a:pt x="51437" y="260967"/>
                </a:lnTo>
                <a:lnTo>
                  <a:pt x="73917" y="223341"/>
                </a:lnTo>
                <a:lnTo>
                  <a:pt x="86774" y="199415"/>
                </a:lnTo>
                <a:lnTo>
                  <a:pt x="96975" y="175317"/>
                </a:lnTo>
                <a:lnTo>
                  <a:pt x="103073" y="151168"/>
                </a:lnTo>
                <a:lnTo>
                  <a:pt x="103721" y="136749"/>
                </a:lnTo>
                <a:lnTo>
                  <a:pt x="101807" y="124172"/>
                </a:lnTo>
                <a:lnTo>
                  <a:pt x="98349" y="113193"/>
                </a:lnTo>
                <a:lnTo>
                  <a:pt x="91355" y="96433"/>
                </a:lnTo>
                <a:lnTo>
                  <a:pt x="89011" y="89617"/>
                </a:lnTo>
                <a:lnTo>
                  <a:pt x="87653" y="82658"/>
                </a:lnTo>
                <a:lnTo>
                  <a:pt x="87604" y="75095"/>
                </a:lnTo>
                <a:lnTo>
                  <a:pt x="89600" y="68408"/>
                </a:lnTo>
                <a:lnTo>
                  <a:pt x="93930" y="61558"/>
                </a:lnTo>
                <a:lnTo>
                  <a:pt x="99882" y="54530"/>
                </a:lnTo>
                <a:lnTo>
                  <a:pt x="113867" y="39830"/>
                </a:lnTo>
                <a:lnTo>
                  <a:pt x="120907" y="31716"/>
                </a:lnTo>
                <a:lnTo>
                  <a:pt x="127313" y="22809"/>
                </a:lnTo>
                <a:lnTo>
                  <a:pt x="132537" y="12953"/>
                </a:lnTo>
                <a:lnTo>
                  <a:pt x="102323" y="0"/>
                </a:lnTo>
                <a:close/>
              </a:path>
            </a:pathLst>
          </a:custGeom>
          <a:solidFill>
            <a:srgbClr val="FFBC3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185743" y="1508698"/>
            <a:ext cx="95176" cy="227663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5880001" y="5373001"/>
            <a:ext cx="581101" cy="974890"/>
          </a:xfrm>
          <a:custGeom>
            <a:avLst/>
            <a:gdLst/>
            <a:ahLst/>
            <a:cxnLst/>
            <a:rect l="l" t="t" r="r" b="b"/>
            <a:pathLst>
              <a:path w="469264" h="772795">
                <a:moveTo>
                  <a:pt x="305550" y="0"/>
                </a:moveTo>
                <a:lnTo>
                  <a:pt x="196993" y="16854"/>
                </a:lnTo>
                <a:lnTo>
                  <a:pt x="0" y="84780"/>
                </a:lnTo>
                <a:lnTo>
                  <a:pt x="41160" y="208935"/>
                </a:lnTo>
                <a:lnTo>
                  <a:pt x="67542" y="201987"/>
                </a:lnTo>
                <a:lnTo>
                  <a:pt x="127266" y="192257"/>
                </a:lnTo>
                <a:lnTo>
                  <a:pt x="191200" y="196419"/>
                </a:lnTo>
                <a:lnTo>
                  <a:pt x="230212" y="231147"/>
                </a:lnTo>
                <a:lnTo>
                  <a:pt x="239401" y="267195"/>
                </a:lnTo>
                <a:lnTo>
                  <a:pt x="226477" y="290214"/>
                </a:lnTo>
                <a:lnTo>
                  <a:pt x="177050" y="310106"/>
                </a:lnTo>
                <a:lnTo>
                  <a:pt x="76733" y="336773"/>
                </a:lnTo>
                <a:lnTo>
                  <a:pt x="71120" y="446120"/>
                </a:lnTo>
                <a:lnTo>
                  <a:pt x="107764" y="453039"/>
                </a:lnTo>
                <a:lnTo>
                  <a:pt x="185996" y="475068"/>
                </a:lnTo>
                <a:lnTo>
                  <a:pt x="258263" y="514116"/>
                </a:lnTo>
                <a:lnTo>
                  <a:pt x="277012" y="572092"/>
                </a:lnTo>
                <a:lnTo>
                  <a:pt x="261805" y="606952"/>
                </a:lnTo>
                <a:lnTo>
                  <a:pt x="232559" y="621663"/>
                </a:lnTo>
                <a:lnTo>
                  <a:pt x="167513" y="619005"/>
                </a:lnTo>
                <a:lnTo>
                  <a:pt x="44907" y="601759"/>
                </a:lnTo>
                <a:lnTo>
                  <a:pt x="16840" y="762985"/>
                </a:lnTo>
                <a:lnTo>
                  <a:pt x="80185" y="771495"/>
                </a:lnTo>
                <a:lnTo>
                  <a:pt x="223196" y="772704"/>
                </a:lnTo>
                <a:lnTo>
                  <a:pt x="375331" y="730131"/>
                </a:lnTo>
                <a:lnTo>
                  <a:pt x="466051" y="607296"/>
                </a:lnTo>
                <a:lnTo>
                  <a:pt x="468692" y="552571"/>
                </a:lnTo>
                <a:lnTo>
                  <a:pt x="456621" y="504788"/>
                </a:lnTo>
                <a:lnTo>
                  <a:pt x="433528" y="463486"/>
                </a:lnTo>
                <a:lnTo>
                  <a:pt x="403105" y="428203"/>
                </a:lnTo>
                <a:lnTo>
                  <a:pt x="369040" y="398476"/>
                </a:lnTo>
                <a:lnTo>
                  <a:pt x="335026" y="373845"/>
                </a:lnTo>
                <a:lnTo>
                  <a:pt x="367621" y="345484"/>
                </a:lnTo>
                <a:lnTo>
                  <a:pt x="394860" y="312489"/>
                </a:lnTo>
                <a:lnTo>
                  <a:pt x="414818" y="275167"/>
                </a:lnTo>
                <a:lnTo>
                  <a:pt x="425572" y="233829"/>
                </a:lnTo>
                <a:lnTo>
                  <a:pt x="425198" y="188785"/>
                </a:lnTo>
                <a:lnTo>
                  <a:pt x="411772" y="140342"/>
                </a:lnTo>
                <a:lnTo>
                  <a:pt x="364275" y="39426"/>
                </a:lnTo>
                <a:lnTo>
                  <a:pt x="305550" y="0"/>
                </a:lnTo>
                <a:close/>
              </a:path>
            </a:pathLst>
          </a:custGeom>
          <a:solidFill>
            <a:srgbClr val="4B5EC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636001" y="5373000"/>
            <a:ext cx="565921" cy="958754"/>
          </a:xfrm>
          <a:custGeom>
            <a:avLst/>
            <a:gdLst/>
            <a:ahLst/>
            <a:cxnLst/>
            <a:rect l="l" t="t" r="r" b="b"/>
            <a:pathLst>
              <a:path w="466725" h="680085">
                <a:moveTo>
                  <a:pt x="226479" y="0"/>
                </a:moveTo>
                <a:lnTo>
                  <a:pt x="173998" y="5720"/>
                </a:lnTo>
                <a:lnTo>
                  <a:pt x="130350" y="21688"/>
                </a:lnTo>
                <a:lnTo>
                  <a:pt x="94718" y="46118"/>
                </a:lnTo>
                <a:lnTo>
                  <a:pt x="66283" y="77221"/>
                </a:lnTo>
                <a:lnTo>
                  <a:pt x="44226" y="113211"/>
                </a:lnTo>
                <a:lnTo>
                  <a:pt x="27730" y="152300"/>
                </a:lnTo>
                <a:lnTo>
                  <a:pt x="15974" y="192700"/>
                </a:lnTo>
                <a:lnTo>
                  <a:pt x="8142" y="232625"/>
                </a:lnTo>
                <a:lnTo>
                  <a:pt x="973" y="303899"/>
                </a:lnTo>
                <a:lnTo>
                  <a:pt x="0" y="331673"/>
                </a:lnTo>
                <a:lnTo>
                  <a:pt x="80" y="342093"/>
                </a:lnTo>
                <a:lnTo>
                  <a:pt x="1139" y="380632"/>
                </a:lnTo>
                <a:lnTo>
                  <a:pt x="4241" y="419717"/>
                </a:lnTo>
                <a:lnTo>
                  <a:pt x="9747" y="456744"/>
                </a:lnTo>
                <a:lnTo>
                  <a:pt x="9845" y="457398"/>
                </a:lnTo>
                <a:lnTo>
                  <a:pt x="18984" y="496598"/>
                </a:lnTo>
                <a:lnTo>
                  <a:pt x="32523" y="535727"/>
                </a:lnTo>
                <a:lnTo>
                  <a:pt x="51325" y="573195"/>
                </a:lnTo>
                <a:lnTo>
                  <a:pt x="76256" y="607415"/>
                </a:lnTo>
                <a:lnTo>
                  <a:pt x="108179" y="636797"/>
                </a:lnTo>
                <a:lnTo>
                  <a:pt x="147959" y="659751"/>
                </a:lnTo>
                <a:lnTo>
                  <a:pt x="196460" y="674689"/>
                </a:lnTo>
                <a:lnTo>
                  <a:pt x="254546" y="680021"/>
                </a:lnTo>
                <a:lnTo>
                  <a:pt x="307147" y="673610"/>
                </a:lnTo>
                <a:lnTo>
                  <a:pt x="350214" y="655747"/>
                </a:lnTo>
                <a:lnTo>
                  <a:pt x="384699" y="628488"/>
                </a:lnTo>
                <a:lnTo>
                  <a:pt x="411556" y="593886"/>
                </a:lnTo>
                <a:lnTo>
                  <a:pt x="431738" y="553998"/>
                </a:lnTo>
                <a:lnTo>
                  <a:pt x="446199" y="510878"/>
                </a:lnTo>
                <a:lnTo>
                  <a:pt x="452977" y="479907"/>
                </a:lnTo>
                <a:lnTo>
                  <a:pt x="233972" y="479907"/>
                </a:lnTo>
                <a:lnTo>
                  <a:pt x="184689" y="476230"/>
                </a:lnTo>
                <a:lnTo>
                  <a:pt x="162609" y="450492"/>
                </a:lnTo>
                <a:lnTo>
                  <a:pt x="162643" y="380632"/>
                </a:lnTo>
                <a:lnTo>
                  <a:pt x="179705" y="244589"/>
                </a:lnTo>
                <a:lnTo>
                  <a:pt x="184757" y="217365"/>
                </a:lnTo>
                <a:lnTo>
                  <a:pt x="194898" y="193616"/>
                </a:lnTo>
                <a:lnTo>
                  <a:pt x="211010" y="176818"/>
                </a:lnTo>
                <a:lnTo>
                  <a:pt x="233972" y="170446"/>
                </a:lnTo>
                <a:lnTo>
                  <a:pt x="454832" y="170446"/>
                </a:lnTo>
                <a:lnTo>
                  <a:pt x="449393" y="148705"/>
                </a:lnTo>
                <a:lnTo>
                  <a:pt x="433899" y="110750"/>
                </a:lnTo>
                <a:lnTo>
                  <a:pt x="411418" y="75669"/>
                </a:lnTo>
                <a:lnTo>
                  <a:pt x="380692" y="45257"/>
                </a:lnTo>
                <a:lnTo>
                  <a:pt x="340466" y="21311"/>
                </a:lnTo>
                <a:lnTo>
                  <a:pt x="289782" y="5720"/>
                </a:lnTo>
                <a:lnTo>
                  <a:pt x="290518" y="5720"/>
                </a:lnTo>
                <a:lnTo>
                  <a:pt x="226479" y="0"/>
                </a:lnTo>
                <a:close/>
              </a:path>
              <a:path w="466725" h="680085">
                <a:moveTo>
                  <a:pt x="454832" y="170446"/>
                </a:moveTo>
                <a:lnTo>
                  <a:pt x="233972" y="170446"/>
                </a:lnTo>
                <a:lnTo>
                  <a:pt x="261486" y="178846"/>
                </a:lnTo>
                <a:lnTo>
                  <a:pt x="280052" y="201496"/>
                </a:lnTo>
                <a:lnTo>
                  <a:pt x="290548" y="234574"/>
                </a:lnTo>
                <a:lnTo>
                  <a:pt x="293852" y="274256"/>
                </a:lnTo>
                <a:lnTo>
                  <a:pt x="293643" y="293346"/>
                </a:lnTo>
                <a:lnTo>
                  <a:pt x="292455" y="342093"/>
                </a:lnTo>
                <a:lnTo>
                  <a:pt x="288239" y="405815"/>
                </a:lnTo>
                <a:lnTo>
                  <a:pt x="273045" y="456744"/>
                </a:lnTo>
                <a:lnTo>
                  <a:pt x="233972" y="479907"/>
                </a:lnTo>
                <a:lnTo>
                  <a:pt x="452977" y="479907"/>
                </a:lnTo>
                <a:lnTo>
                  <a:pt x="461773" y="423164"/>
                </a:lnTo>
                <a:lnTo>
                  <a:pt x="464793" y="382680"/>
                </a:lnTo>
                <a:lnTo>
                  <a:pt x="465992" y="331673"/>
                </a:lnTo>
                <a:lnTo>
                  <a:pt x="466064" y="318731"/>
                </a:lnTo>
                <a:lnTo>
                  <a:pt x="466646" y="293346"/>
                </a:lnTo>
                <a:lnTo>
                  <a:pt x="466526" y="261854"/>
                </a:lnTo>
                <a:lnTo>
                  <a:pt x="464449" y="226053"/>
                </a:lnTo>
                <a:lnTo>
                  <a:pt x="459157" y="187738"/>
                </a:lnTo>
                <a:lnTo>
                  <a:pt x="454832" y="170446"/>
                </a:lnTo>
                <a:close/>
              </a:path>
            </a:pathLst>
          </a:custGeom>
          <a:solidFill>
            <a:srgbClr val="4B5EC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584001" y="5373000"/>
            <a:ext cx="1129968" cy="946871"/>
          </a:xfrm>
          <a:custGeom>
            <a:avLst/>
            <a:gdLst/>
            <a:ahLst/>
            <a:cxnLst/>
            <a:rect l="l" t="t" r="r" b="b"/>
            <a:pathLst>
              <a:path w="926464" h="691514">
                <a:moveTo>
                  <a:pt x="430999" y="442836"/>
                </a:moveTo>
                <a:lnTo>
                  <a:pt x="294347" y="378002"/>
                </a:lnTo>
                <a:lnTo>
                  <a:pt x="287502" y="392976"/>
                </a:lnTo>
                <a:lnTo>
                  <a:pt x="269074" y="425488"/>
                </a:lnTo>
                <a:lnTo>
                  <a:pt x="242239" y="456946"/>
                </a:lnTo>
                <a:lnTo>
                  <a:pt x="210121" y="468769"/>
                </a:lnTo>
                <a:lnTo>
                  <a:pt x="181102" y="454837"/>
                </a:lnTo>
                <a:lnTo>
                  <a:pt x="160997" y="425894"/>
                </a:lnTo>
                <a:lnTo>
                  <a:pt x="149123" y="386435"/>
                </a:lnTo>
                <a:lnTo>
                  <a:pt x="144830" y="340931"/>
                </a:lnTo>
                <a:lnTo>
                  <a:pt x="147459" y="293865"/>
                </a:lnTo>
                <a:lnTo>
                  <a:pt x="156337" y="249732"/>
                </a:lnTo>
                <a:lnTo>
                  <a:pt x="170802" y="213004"/>
                </a:lnTo>
                <a:lnTo>
                  <a:pt x="190207" y="188175"/>
                </a:lnTo>
                <a:lnTo>
                  <a:pt x="213880" y="179717"/>
                </a:lnTo>
                <a:lnTo>
                  <a:pt x="248704" y="182765"/>
                </a:lnTo>
                <a:lnTo>
                  <a:pt x="267919" y="190157"/>
                </a:lnTo>
                <a:lnTo>
                  <a:pt x="278358" y="207606"/>
                </a:lnTo>
                <a:lnTo>
                  <a:pt x="286867" y="240855"/>
                </a:lnTo>
                <a:lnTo>
                  <a:pt x="421627" y="174167"/>
                </a:lnTo>
                <a:lnTo>
                  <a:pt x="410019" y="146951"/>
                </a:lnTo>
                <a:lnTo>
                  <a:pt x="372262" y="87083"/>
                </a:lnTo>
                <a:lnTo>
                  <a:pt x="303974" y="27216"/>
                </a:lnTo>
                <a:lnTo>
                  <a:pt x="200774" y="0"/>
                </a:lnTo>
                <a:lnTo>
                  <a:pt x="151993" y="7975"/>
                </a:lnTo>
                <a:lnTo>
                  <a:pt x="111239" y="29311"/>
                </a:lnTo>
                <a:lnTo>
                  <a:pt x="78041" y="60096"/>
                </a:lnTo>
                <a:lnTo>
                  <a:pt x="51943" y="96469"/>
                </a:lnTo>
                <a:lnTo>
                  <a:pt x="32499" y="134518"/>
                </a:lnTo>
                <a:lnTo>
                  <a:pt x="19253" y="170370"/>
                </a:lnTo>
                <a:lnTo>
                  <a:pt x="3810" y="248818"/>
                </a:lnTo>
                <a:lnTo>
                  <a:pt x="25" y="303390"/>
                </a:lnTo>
                <a:lnTo>
                  <a:pt x="0" y="359930"/>
                </a:lnTo>
                <a:lnTo>
                  <a:pt x="3403" y="414515"/>
                </a:lnTo>
                <a:lnTo>
                  <a:pt x="9842" y="463232"/>
                </a:lnTo>
                <a:lnTo>
                  <a:pt x="24460" y="522719"/>
                </a:lnTo>
                <a:lnTo>
                  <a:pt x="46304" y="572592"/>
                </a:lnTo>
                <a:lnTo>
                  <a:pt x="73698" y="613041"/>
                </a:lnTo>
                <a:lnTo>
                  <a:pt x="104902" y="644220"/>
                </a:lnTo>
                <a:lnTo>
                  <a:pt x="138252" y="666292"/>
                </a:lnTo>
                <a:lnTo>
                  <a:pt x="204508" y="683742"/>
                </a:lnTo>
                <a:lnTo>
                  <a:pt x="292277" y="679983"/>
                </a:lnTo>
                <a:lnTo>
                  <a:pt x="345135" y="653630"/>
                </a:lnTo>
                <a:lnTo>
                  <a:pt x="384289" y="582117"/>
                </a:lnTo>
                <a:lnTo>
                  <a:pt x="430999" y="442836"/>
                </a:lnTo>
                <a:close/>
              </a:path>
              <a:path w="926464" h="691514">
                <a:moveTo>
                  <a:pt x="926134" y="480263"/>
                </a:moveTo>
                <a:lnTo>
                  <a:pt x="658482" y="469176"/>
                </a:lnTo>
                <a:lnTo>
                  <a:pt x="660349" y="365417"/>
                </a:lnTo>
                <a:lnTo>
                  <a:pt x="787615" y="356146"/>
                </a:lnTo>
                <a:lnTo>
                  <a:pt x="780135" y="252349"/>
                </a:lnTo>
                <a:lnTo>
                  <a:pt x="662216" y="252349"/>
                </a:lnTo>
                <a:lnTo>
                  <a:pt x="665962" y="163436"/>
                </a:lnTo>
                <a:lnTo>
                  <a:pt x="911161" y="154178"/>
                </a:lnTo>
                <a:lnTo>
                  <a:pt x="911161" y="28155"/>
                </a:lnTo>
                <a:lnTo>
                  <a:pt x="475043" y="28155"/>
                </a:lnTo>
                <a:lnTo>
                  <a:pt x="493750" y="691502"/>
                </a:lnTo>
                <a:lnTo>
                  <a:pt x="926134" y="674827"/>
                </a:lnTo>
                <a:lnTo>
                  <a:pt x="926134" y="480263"/>
                </a:lnTo>
                <a:close/>
              </a:path>
            </a:pathLst>
          </a:custGeom>
          <a:solidFill>
            <a:srgbClr val="4B5EC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392000" y="5373001"/>
            <a:ext cx="639751" cy="967055"/>
          </a:xfrm>
          <a:custGeom>
            <a:avLst/>
            <a:gdLst/>
            <a:ahLst/>
            <a:cxnLst/>
            <a:rect l="l" t="t" r="r" b="b"/>
            <a:pathLst>
              <a:path w="518795" h="691514">
                <a:moveTo>
                  <a:pt x="213385" y="0"/>
                </a:moveTo>
                <a:lnTo>
                  <a:pt x="0" y="0"/>
                </a:lnTo>
                <a:lnTo>
                  <a:pt x="0" y="665213"/>
                </a:lnTo>
                <a:lnTo>
                  <a:pt x="198399" y="665213"/>
                </a:lnTo>
                <a:lnTo>
                  <a:pt x="202158" y="452158"/>
                </a:lnTo>
                <a:lnTo>
                  <a:pt x="353758" y="446570"/>
                </a:lnTo>
                <a:lnTo>
                  <a:pt x="353758" y="691159"/>
                </a:lnTo>
                <a:lnTo>
                  <a:pt x="518464" y="691159"/>
                </a:lnTo>
                <a:lnTo>
                  <a:pt x="518464" y="35217"/>
                </a:lnTo>
                <a:lnTo>
                  <a:pt x="353758" y="35217"/>
                </a:lnTo>
                <a:lnTo>
                  <a:pt x="353758" y="294614"/>
                </a:lnTo>
                <a:lnTo>
                  <a:pt x="205892" y="289064"/>
                </a:lnTo>
                <a:lnTo>
                  <a:pt x="213385" y="0"/>
                </a:lnTo>
                <a:close/>
              </a:path>
            </a:pathLst>
          </a:custGeom>
          <a:solidFill>
            <a:srgbClr val="4B5EC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Подзаголовок 2">
            <a:extLst>
              <a:ext uri="{FF2B5EF4-FFF2-40B4-BE49-F238E27FC236}">
                <a16:creationId xmlns:a16="http://schemas.microsoft.com/office/drawing/2014/main" id="{EA9FE7C4-C3B0-4A21-B096-0A21FEA6169D}"/>
              </a:ext>
            </a:extLst>
          </p:cNvPr>
          <p:cNvSpPr>
            <a:spLocks noGrp="1"/>
          </p:cNvSpPr>
          <p:nvPr/>
        </p:nvSpPr>
        <p:spPr>
          <a:xfrm>
            <a:off x="153529" y="2364464"/>
            <a:ext cx="3780000" cy="2991399"/>
          </a:xfrm>
          <a:prstGeom prst="rect">
            <a:avLst/>
          </a:prstGeom>
        </p:spPr>
        <p:txBody>
          <a:bodyPr vert="horz" lIns="129570" tIns="64784" rIns="129570" bIns="64784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295720">
              <a:spcBef>
                <a:spcPts val="0"/>
              </a:spcBef>
              <a:buClr>
                <a:srgbClr val="C0504D"/>
              </a:buClr>
              <a:buSzPts val="2700"/>
            </a:pPr>
            <a:endParaRPr lang="ru-RU" altLang="ru-RU" sz="1984" kern="0" spc="-7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algn="l" defTabSz="1295720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1984" kern="0" spc="-7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🎓</a:t>
            </a:r>
            <a:r>
              <a:rPr lang="ru-RU" altLang="ru-RU" sz="1984" kern="0" spc="-7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ru-RU" altLang="ru-RU" sz="1984" kern="0" spc="-7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Для педагогов: 3 учителя, чьи ученики станут победителями регионального этапа, поедут на образовательную смену в «Машук»!</a:t>
            </a:r>
          </a:p>
          <a:p>
            <a:pPr algn="l" defTabSz="1295720">
              <a:spcBef>
                <a:spcPts val="0"/>
              </a:spcBef>
              <a:buClr>
                <a:srgbClr val="C0504D"/>
              </a:buClr>
              <a:buSzPts val="2700"/>
            </a:pPr>
            <a:endParaRPr lang="ru-RU" altLang="ru-RU" sz="1984" kern="0" spc="-7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algn="l" defTabSz="1295720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1984" kern="0" spc="-7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❤</a:t>
            </a:r>
            <a:r>
              <a:rPr lang="ru-RU" altLang="ru-RU" sz="1984" kern="0" spc="-7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ru-RU" altLang="ru-RU" sz="1984" kern="0" spc="-7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Самые активные кураторы и педагоги получат благодарности от Фонда «Живая классика»!</a:t>
            </a: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367875" y="144138"/>
            <a:ext cx="9623850" cy="1836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1295979">
              <a:defRPr/>
            </a:pPr>
            <a:r>
              <a:rPr lang="en-US" altLang="ru-RU" sz="3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XV </a:t>
            </a:r>
            <a:r>
              <a:rPr lang="ru-RU" altLang="ru-RU" sz="3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юбилейный конкурс «Живая классика» должен быть рекордным!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908222" y="1420389"/>
            <a:ext cx="3888001" cy="19243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1984" b="1" i="1" spc="-7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! Рекомендуем проводить классные этапы и регистрироваться всем заинтересованным детям. На классном этапе можно читать по книге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937" y="7397"/>
            <a:ext cx="12184200" cy="6850800"/>
            <a:chOff x="5600" y="5219"/>
            <a:chExt cx="8596630" cy="48336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0" y="5219"/>
              <a:ext cx="8596490" cy="483348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53672" y="5219"/>
              <a:ext cx="1480820" cy="412115"/>
            </a:xfrm>
            <a:custGeom>
              <a:avLst/>
              <a:gdLst/>
              <a:ahLst/>
              <a:cxnLst/>
              <a:rect l="l" t="t" r="r" b="b"/>
              <a:pathLst>
                <a:path w="1480820" h="412115">
                  <a:moveTo>
                    <a:pt x="1480637" y="0"/>
                  </a:moveTo>
                  <a:lnTo>
                    <a:pt x="539" y="0"/>
                  </a:lnTo>
                  <a:lnTo>
                    <a:pt x="0" y="41536"/>
                  </a:lnTo>
                  <a:lnTo>
                    <a:pt x="4341" y="89615"/>
                  </a:lnTo>
                  <a:lnTo>
                    <a:pt x="15090" y="137339"/>
                  </a:lnTo>
                  <a:lnTo>
                    <a:pt x="32822" y="183372"/>
                  </a:lnTo>
                  <a:lnTo>
                    <a:pt x="57074" y="226104"/>
                  </a:lnTo>
                  <a:lnTo>
                    <a:pt x="87383" y="263925"/>
                  </a:lnTo>
                  <a:lnTo>
                    <a:pt x="123288" y="295224"/>
                  </a:lnTo>
                  <a:lnTo>
                    <a:pt x="164325" y="318391"/>
                  </a:lnTo>
                  <a:lnTo>
                    <a:pt x="210030" y="331816"/>
                  </a:lnTo>
                  <a:lnTo>
                    <a:pt x="255000" y="334589"/>
                  </a:lnTo>
                  <a:lnTo>
                    <a:pt x="299375" y="329010"/>
                  </a:lnTo>
                  <a:lnTo>
                    <a:pt x="343280" y="316972"/>
                  </a:lnTo>
                  <a:lnTo>
                    <a:pt x="386841" y="300374"/>
                  </a:lnTo>
                  <a:lnTo>
                    <a:pt x="430181" y="281110"/>
                  </a:lnTo>
                  <a:lnTo>
                    <a:pt x="473424" y="261076"/>
                  </a:lnTo>
                  <a:lnTo>
                    <a:pt x="516696" y="242169"/>
                  </a:lnTo>
                  <a:lnTo>
                    <a:pt x="560120" y="226285"/>
                  </a:lnTo>
                  <a:lnTo>
                    <a:pt x="603822" y="215319"/>
                  </a:lnTo>
                  <a:lnTo>
                    <a:pt x="647925" y="211167"/>
                  </a:lnTo>
                  <a:lnTo>
                    <a:pt x="692554" y="215726"/>
                  </a:lnTo>
                  <a:lnTo>
                    <a:pt x="734035" y="229050"/>
                  </a:lnTo>
                  <a:lnTo>
                    <a:pt x="773138" y="249402"/>
                  </a:lnTo>
                  <a:lnTo>
                    <a:pt x="810473" y="274667"/>
                  </a:lnTo>
                  <a:lnTo>
                    <a:pt x="846651" y="302732"/>
                  </a:lnTo>
                  <a:lnTo>
                    <a:pt x="882283" y="331481"/>
                  </a:lnTo>
                  <a:lnTo>
                    <a:pt x="917979" y="358802"/>
                  </a:lnTo>
                  <a:lnTo>
                    <a:pt x="954352" y="382579"/>
                  </a:lnTo>
                  <a:lnTo>
                    <a:pt x="992010" y="400698"/>
                  </a:lnTo>
                  <a:lnTo>
                    <a:pt x="1031566" y="411046"/>
                  </a:lnTo>
                  <a:lnTo>
                    <a:pt x="1073630" y="411509"/>
                  </a:lnTo>
                  <a:lnTo>
                    <a:pt x="1119859" y="398881"/>
                  </a:lnTo>
                  <a:lnTo>
                    <a:pt x="1159859" y="374581"/>
                  </a:lnTo>
                  <a:lnTo>
                    <a:pt x="1194810" y="341196"/>
                  </a:lnTo>
                  <a:lnTo>
                    <a:pt x="1225894" y="301318"/>
                  </a:lnTo>
                  <a:lnTo>
                    <a:pt x="1254293" y="257536"/>
                  </a:lnTo>
                  <a:lnTo>
                    <a:pt x="1281186" y="212441"/>
                  </a:lnTo>
                  <a:lnTo>
                    <a:pt x="1307755" y="168621"/>
                  </a:lnTo>
                  <a:lnTo>
                    <a:pt x="1338231" y="125435"/>
                  </a:lnTo>
                  <a:lnTo>
                    <a:pt x="1370873" y="87934"/>
                  </a:lnTo>
                  <a:lnTo>
                    <a:pt x="1405565" y="55157"/>
                  </a:lnTo>
                  <a:lnTo>
                    <a:pt x="1442192" y="26139"/>
                  </a:lnTo>
                  <a:lnTo>
                    <a:pt x="1480637" y="0"/>
                  </a:lnTo>
                  <a:close/>
                </a:path>
              </a:pathLst>
            </a:custGeom>
            <a:solidFill>
              <a:srgbClr val="FFE5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6577" y="5219"/>
              <a:ext cx="7885513" cy="483348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3720000" y="4941000"/>
            <a:ext cx="5085051" cy="1875992"/>
          </a:xfrm>
          <a:prstGeom prst="rect">
            <a:avLst/>
          </a:prstGeom>
        </p:spPr>
        <p:txBody>
          <a:bodyPr vert="horz" wrap="square" lIns="0" tIns="18000" rIns="0" bIns="0" rtlCol="0">
            <a:spAutoFit/>
          </a:bodyPr>
          <a:lstStyle/>
          <a:p>
            <a:pPr marL="18000">
              <a:spcBef>
                <a:spcPts val="142"/>
              </a:spcBef>
            </a:pPr>
            <a:r>
              <a:rPr lang="ru-RU" sz="1701" spc="-135" dirty="0">
                <a:solidFill>
                  <a:srgbClr val="FFFFFF"/>
                </a:solidFill>
                <a:latin typeface="Tahoma"/>
                <a:cs typeface="Tahoma"/>
              </a:rPr>
              <a:t>Светлана Витальевна Шевчук,</a:t>
            </a:r>
          </a:p>
          <a:p>
            <a:pPr marL="18000">
              <a:spcBef>
                <a:spcPts val="142"/>
              </a:spcBef>
            </a:pPr>
            <a:r>
              <a:rPr lang="ru-RU" sz="1701" spc="-135" dirty="0">
                <a:solidFill>
                  <a:srgbClr val="FFFFFF"/>
                </a:solidFill>
                <a:latin typeface="Tahoma"/>
                <a:cs typeface="Tahoma"/>
              </a:rPr>
              <a:t>заместитель начальника отдела содержания образования</a:t>
            </a:r>
          </a:p>
          <a:p>
            <a:pPr marL="404993" indent="-404993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701" dirty="0">
                <a:latin typeface="Century" panose="02040604050505020304" pitchFamily="18" charset="0"/>
                <a:cs typeface="Arial" panose="020B0604020202020204" pitchFamily="34" charset="0"/>
              </a:rPr>
              <a:t>129344, г. Москва, ул. Енисейская, д. 3, корп. 3 , </a:t>
            </a:r>
            <a:r>
              <a:rPr lang="ru-RU" sz="1701" dirty="0" err="1">
                <a:latin typeface="Century" panose="02040604050505020304" pitchFamily="18" charset="0"/>
                <a:cs typeface="Arial" panose="020B0604020202020204" pitchFamily="34" charset="0"/>
              </a:rPr>
              <a:t>каб</a:t>
            </a:r>
            <a:r>
              <a:rPr lang="ru-RU" sz="1701" dirty="0">
                <a:latin typeface="Century" panose="02040604050505020304" pitchFamily="18" charset="0"/>
                <a:cs typeface="Arial" panose="020B0604020202020204" pitchFamily="34" charset="0"/>
              </a:rPr>
              <a:t>. 21 – КУРО</a:t>
            </a:r>
          </a:p>
          <a:p>
            <a:pPr marL="404993" indent="-404993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701" dirty="0">
                <a:latin typeface="Century" panose="02040604050505020304" pitchFamily="18" charset="0"/>
                <a:cs typeface="Arial" panose="020B0604020202020204" pitchFamily="34" charset="0"/>
              </a:rPr>
              <a:t>тел.: +7(499) 189-59-51, </a:t>
            </a:r>
            <a:r>
              <a:rPr lang="ru-RU" sz="1701" dirty="0" err="1">
                <a:latin typeface="Century" panose="02040604050505020304" pitchFamily="18" charset="0"/>
                <a:cs typeface="Arial" panose="020B0604020202020204" pitchFamily="34" charset="0"/>
              </a:rPr>
              <a:t>доб</a:t>
            </a:r>
            <a:r>
              <a:rPr lang="ru-RU" sz="1701" dirty="0">
                <a:latin typeface="Century" panose="02040604050505020304" pitchFamily="18" charset="0"/>
                <a:cs typeface="Arial" panose="020B0604020202020204" pitchFamily="34" charset="0"/>
              </a:rPr>
              <a:t>. 310</a:t>
            </a:r>
          </a:p>
          <a:p>
            <a:pPr marL="404993" indent="-404993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701" dirty="0">
                <a:latin typeface="Century" panose="02040604050505020304" pitchFamily="18" charset="0"/>
                <a:cs typeface="Arial" panose="020B0604020202020204" pitchFamily="34" charset="0"/>
              </a:rPr>
              <a:t>E-mail</a:t>
            </a:r>
            <a:r>
              <a:rPr lang="ru-RU" sz="1701" dirty="0">
                <a:latin typeface="Century" panose="02040604050505020304" pitchFamily="18" charset="0"/>
                <a:cs typeface="Arial" panose="020B0604020202020204" pitchFamily="34" charset="0"/>
              </a:rPr>
              <a:t>: </a:t>
            </a:r>
            <a:r>
              <a:rPr lang="en-US" sz="1701" dirty="0">
                <a:latin typeface="Century" panose="02040604050505020304" pitchFamily="18" charset="0"/>
                <a:cs typeface="Arial" panose="020B0604020202020204" pitchFamily="34" charset="0"/>
              </a:rPr>
              <a:t>shevchuk_sv@mo-kuro.ru</a:t>
            </a:r>
            <a:endParaRPr lang="ru-RU" sz="1701" dirty="0">
              <a:latin typeface="Century" panose="02040604050505020304" pitchFamily="18" charset="0"/>
              <a:cs typeface="Arial" panose="020B0604020202020204" pitchFamily="34" charset="0"/>
            </a:endParaRPr>
          </a:p>
          <a:p>
            <a:pPr marL="18000">
              <a:spcBef>
                <a:spcPts val="142"/>
              </a:spcBef>
            </a:pPr>
            <a:endParaRPr sz="1701" dirty="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877628" y="2580705"/>
            <a:ext cx="611100" cy="969300"/>
          </a:xfrm>
          <a:custGeom>
            <a:avLst/>
            <a:gdLst/>
            <a:ahLst/>
            <a:cxnLst/>
            <a:rect l="l" t="t" r="r" b="b"/>
            <a:pathLst>
              <a:path w="431164" h="683894">
                <a:moveTo>
                  <a:pt x="200771" y="0"/>
                </a:moveTo>
                <a:lnTo>
                  <a:pt x="151991" y="7973"/>
                </a:lnTo>
                <a:lnTo>
                  <a:pt x="111232" y="29302"/>
                </a:lnTo>
                <a:lnTo>
                  <a:pt x="78035" y="60095"/>
                </a:lnTo>
                <a:lnTo>
                  <a:pt x="51943" y="96463"/>
                </a:lnTo>
                <a:lnTo>
                  <a:pt x="32499" y="134515"/>
                </a:lnTo>
                <a:lnTo>
                  <a:pt x="19243" y="170362"/>
                </a:lnTo>
                <a:lnTo>
                  <a:pt x="3801" y="248811"/>
                </a:lnTo>
                <a:lnTo>
                  <a:pt x="15" y="303386"/>
                </a:lnTo>
                <a:lnTo>
                  <a:pt x="0" y="359923"/>
                </a:lnTo>
                <a:lnTo>
                  <a:pt x="3395" y="414510"/>
                </a:lnTo>
                <a:lnTo>
                  <a:pt x="9839" y="463232"/>
                </a:lnTo>
                <a:lnTo>
                  <a:pt x="24453" y="522709"/>
                </a:lnTo>
                <a:lnTo>
                  <a:pt x="46303" y="572590"/>
                </a:lnTo>
                <a:lnTo>
                  <a:pt x="73687" y="613038"/>
                </a:lnTo>
                <a:lnTo>
                  <a:pt x="104901" y="644215"/>
                </a:lnTo>
                <a:lnTo>
                  <a:pt x="138244" y="666283"/>
                </a:lnTo>
                <a:lnTo>
                  <a:pt x="204504" y="683742"/>
                </a:lnTo>
                <a:lnTo>
                  <a:pt x="292275" y="679978"/>
                </a:lnTo>
                <a:lnTo>
                  <a:pt x="345125" y="653629"/>
                </a:lnTo>
                <a:lnTo>
                  <a:pt x="384288" y="582110"/>
                </a:lnTo>
                <a:lnTo>
                  <a:pt x="430996" y="442836"/>
                </a:lnTo>
                <a:lnTo>
                  <a:pt x="294344" y="378002"/>
                </a:lnTo>
                <a:lnTo>
                  <a:pt x="287501" y="392970"/>
                </a:lnTo>
                <a:lnTo>
                  <a:pt x="269076" y="425481"/>
                </a:lnTo>
                <a:lnTo>
                  <a:pt x="242229" y="456944"/>
                </a:lnTo>
                <a:lnTo>
                  <a:pt x="210118" y="468769"/>
                </a:lnTo>
                <a:lnTo>
                  <a:pt x="181101" y="454835"/>
                </a:lnTo>
                <a:lnTo>
                  <a:pt x="160988" y="425894"/>
                </a:lnTo>
                <a:lnTo>
                  <a:pt x="149116" y="386430"/>
                </a:lnTo>
                <a:lnTo>
                  <a:pt x="144824" y="340925"/>
                </a:lnTo>
                <a:lnTo>
                  <a:pt x="147448" y="293864"/>
                </a:lnTo>
                <a:lnTo>
                  <a:pt x="156328" y="249729"/>
                </a:lnTo>
                <a:lnTo>
                  <a:pt x="170801" y="213004"/>
                </a:lnTo>
                <a:lnTo>
                  <a:pt x="190205" y="188172"/>
                </a:lnTo>
                <a:lnTo>
                  <a:pt x="213877" y="179717"/>
                </a:lnTo>
                <a:lnTo>
                  <a:pt x="248700" y="182766"/>
                </a:lnTo>
                <a:lnTo>
                  <a:pt x="267911" y="190150"/>
                </a:lnTo>
                <a:lnTo>
                  <a:pt x="278351" y="207603"/>
                </a:lnTo>
                <a:lnTo>
                  <a:pt x="286864" y="240855"/>
                </a:lnTo>
                <a:lnTo>
                  <a:pt x="421624" y="174167"/>
                </a:lnTo>
                <a:lnTo>
                  <a:pt x="410013" y="146954"/>
                </a:lnTo>
                <a:lnTo>
                  <a:pt x="372257" y="87083"/>
                </a:lnTo>
                <a:lnTo>
                  <a:pt x="303971" y="27213"/>
                </a:lnTo>
                <a:lnTo>
                  <a:pt x="200771" y="0"/>
                </a:lnTo>
                <a:close/>
              </a:path>
            </a:pathLst>
          </a:custGeom>
          <a:solidFill>
            <a:srgbClr val="4B5EC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Срочные задачи:</a:t>
            </a:r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Изменения ФГОС и ФООП: управленческие решения и методическое сопровождение педагогов.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panose="00000500000000000000" pitchFamily="2" charset="-52"/>
                <a:sym typeface="Helvetica Neue"/>
              </a:rPr>
              <a:t>Кудрова</a:t>
            </a:r>
            <a:r>
              <a:rPr kumimoji="0" lang="ru-RU" sz="1800" b="1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panose="00000500000000000000" pitchFamily="2" charset="-52"/>
                <a:sym typeface="Helvetica Neue"/>
              </a:rPr>
              <a:t> Лариса Геннадьевна,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panose="00000500000000000000" pitchFamily="2" charset="-52"/>
                <a:sym typeface="Helvetica Neue"/>
              </a:rPr>
              <a:t>директор ЦНППМ КУРО</a:t>
            </a:r>
          </a:p>
        </p:txBody>
      </p:sp>
    </p:spTree>
    <p:extLst>
      <p:ext uri="{BB962C8B-B14F-4D97-AF65-F5344CB8AC3E}">
        <p14:creationId xmlns:p14="http://schemas.microsoft.com/office/powerpoint/2010/main" val="834697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679383" y="317585"/>
            <a:ext cx="10699817" cy="507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3600" b="1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l" defTabSz="4572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b="0" kern="1200" dirty="0">
                <a:solidFill>
                  <a:srgbClr val="376092"/>
                </a:solidFill>
                <a:latin typeface="Calibri" panose="020F0502020204030204" pitchFamily="34" charset="0"/>
                <a:ea typeface="Verdana" panose="020B0604030504040204" pitchFamily="34" charset="0"/>
              </a:rPr>
              <a:t>План вебинара</a:t>
            </a:r>
            <a:endParaRPr sz="3000" b="0" kern="1200" dirty="0">
              <a:solidFill>
                <a:srgbClr val="376092"/>
              </a:solidFill>
              <a:latin typeface="Calibri" panose="020F050202020403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hape 55">
            <a:extLst>
              <a:ext uri="{FF2B5EF4-FFF2-40B4-BE49-F238E27FC236}">
                <a16:creationId xmlns:a16="http://schemas.microsoft.com/office/drawing/2014/main" id="{CCC404D8-C694-72F6-4E18-8952AC0AFD82}"/>
              </a:ext>
            </a:extLst>
          </p:cNvPr>
          <p:cNvSpPr/>
          <p:nvPr/>
        </p:nvSpPr>
        <p:spPr>
          <a:xfrm>
            <a:off x="342900" y="1005844"/>
            <a:ext cx="11614150" cy="208672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3600" b="1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Срочные задачи: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Подготовка к проведению ГИА.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знать: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 проведении вебинаров для учителей и обучающихся по подготовке к ГИА в 2026 году.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знать: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Всероссийский конкурс «Живая классика».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Срочные задачи: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Изменения ФГОС и ФООП: управленческие решения и методическое сопровождение педагогов.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69" y="986117"/>
            <a:ext cx="4324487" cy="471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80847" y="2882169"/>
            <a:ext cx="5074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https://normativ.kontur.ru/document?moduleId=1&amp;documentId=500550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0582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9247" y="1568946"/>
            <a:ext cx="1080247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 третий пункта 4 изложить в следующей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"единства образовательного пространства Российской Федерации; сохранения и развития культурного разнообразия и языкового наследия многонационального народа Российской Федерации, реализации права на изучение родного языка (языка народов Российской Федерации), возможности получения основного общего образования на родном языке (языке народов Российской Федерации);";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б)абзац второй пункта 6 изложить в следующей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"любящий свой край и свое Отечество, знающий русский и родной язык языков народов Российской Федерации, уважающий свой народ, его культуру и духовные традиции;";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в)в абзаце четвертом пункта 8 слова "специфические для данной предметной области" заменить словами "специфические для данного учебного предмета";</a:t>
            </a:r>
          </a:p>
        </p:txBody>
      </p:sp>
    </p:spTree>
    <p:extLst>
      <p:ext uri="{BB962C8B-B14F-4D97-AF65-F5344CB8AC3E}">
        <p14:creationId xmlns:p14="http://schemas.microsoft.com/office/powerpoint/2010/main" val="291502992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047" y="543047"/>
            <a:ext cx="1163618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 четвертый пункта 13 изложить в следующей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"Формы организации образовательного процесса в рамках реализации основной образовательной программы основного общего образования определяет организация, осуществляющая образовательную деятельность в соответствии с санитарными правилами и нормами СанПиН 1.2.3685-21 "Гигиенические нормативы и требования к обеспечению безопасности и (или) безвредности для человека факторов среды обитания", утвержденными постановлением Главного государственного санитарного врача Российской Федерации от 28 января 2021 г. N 2 (зарегистрировано Министерством юстиции Российской Федерации 29 января 2021 г., регистрационный N 62296), с изменениями, внесенными постановлениями Главного государственного санитарного врача Российской Федерации от 30 декабря 2022 г. N 24 (зарегистрировано Министерством юстиции Российской Федерации 9 марта 2023 г., регистрационный N 72558), от 17 марта 2025 г. N 2 (зарегистрировано Министерством юстиции Российской Федерации 19 мая 2025 г., регистрационный N 82236), действующим до 1 марта 2027 г. (далее - Гигиенические нормативы), и санитарными правилами СП 2.4.3648-20 "Санитарно-эпидемиологические требования к организациям воспитания и обучения, отдыха и оздоровления детей и молодежи", утвержденными постановлением Главного государственного санитарного врача Российской Федерации от 28 сентября 2020 г. N 28 (зарегистрировано Министерством юстиции Российской Федерации 18 декабря 2020 г., регистрационный N 61573), с изменениями, внесенными постановлением Главного государственного санитарного врача Российской Федерации от 30 августа 2024 г. N 10 (зарегистрировано Министерством юстиции Российской Федерации 17 сентября 2024 г., регистрационный N 79493), действующим до 1 января 2027 г. (далее - Санитарно-эпидемиологические требования).";</a:t>
            </a:r>
          </a:p>
        </p:txBody>
      </p:sp>
    </p:spTree>
    <p:extLst>
      <p:ext uri="{BB962C8B-B14F-4D97-AF65-F5344CB8AC3E}">
        <p14:creationId xmlns:p14="http://schemas.microsoft.com/office/powerpoint/2010/main" val="238178738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4070" y="2511496"/>
            <a:ext cx="103363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Предметные результаты освоения основной образовательной программы основного общего образования с учетом общих требований Стандарта и специфики изучаемых учебных предметов должны обеспечивать успешное обучение на следующем уровне общего образования: новая редакция (</a:t>
            </a:r>
            <a:r>
              <a:rPr lang="ru-RU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заменить на новые в разделе ОП ООО раздел 1.2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2554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094" y="738857"/>
            <a:ext cx="109190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 второй пункта 15 изложить в следующей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"Обязательная часть основной образовательной программы основного общего образования составляет 70%, а часть, формируемая участниками образовательных отношений, - 30% от общего объема основной образовательной программы основного общего образования, реализуемой в соответствии с требованиями к организации образовательного процесса, предусмотренными Гигиеническими нормативами и Санитарно-эпидемиологическими требованиями";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ж)в пункте 17 слова ", предметных областей" исключить;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з)в пункте 18: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абзаце восьмом подпункта 18.1.3 слова "и внеурочной" исключить;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подпункте 18.2.1: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абзаце третьем слова "предметных областях" заменить словами "учебных предметах";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абзаце девятом слова "предметных областях" заменить словами "учебных предметах";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5440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306" y="916337"/>
            <a:ext cx="114837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подпункте 18.3.1: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абзаце первом слова "состав и структуру обязательных предметных областей" заменить словами "перечень учебных предметов";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 третий изложить в следующей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"В учебный план входят следующие обязательные учебные предметы: русский язык; литература; родной язык (язык народа Российской Федерации) и (или) государственный язык республики Российской Федерации; родная литература (литература на языке народа Российской Федерации); иностранный язык; второй иностранный язык; история (история России, всеобщая история, история нашего края); обществознание; география; математика (алгебра, геометрия, вероятность и статистика); информатика; физика; биология; химия; изобразительное искусство; музыка; труд (технология); основы безопасности и защиты Родины; физическая культура.";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абзацы четвертый - тринадцатый признать утратившими силу;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 семнадцатый изложить в новой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"Количество учебных занятий за 5 лет не может составлять менее 5338 часов и более 5848 часов.";</a:t>
            </a:r>
          </a:p>
        </p:txBody>
      </p:sp>
    </p:spTree>
    <p:extLst>
      <p:ext uri="{BB962C8B-B14F-4D97-AF65-F5344CB8AC3E}">
        <p14:creationId xmlns:p14="http://schemas.microsoft.com/office/powerpoint/2010/main" val="82555734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2354" y="2566645"/>
            <a:ext cx="110176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абзац двадцатый пункта 26 изложить в следующей редакции: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"Организация, осуществляющая образовательную деятельность, должна иметь интерактивный электронный контент по всем учебным предметам, разработанный с учетом требований доступности для обучающихся с ограниченными возможностями здоровья, инвалидов, детей-инвалидов".</a:t>
            </a:r>
          </a:p>
        </p:txBody>
      </p:sp>
    </p:spTree>
    <p:extLst>
      <p:ext uri="{BB962C8B-B14F-4D97-AF65-F5344CB8AC3E}">
        <p14:creationId xmlns:p14="http://schemas.microsoft.com/office/powerpoint/2010/main" val="2200791633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текст, снимок экрана, Шрифт, числ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EC3FBFC-4E1B-1718-9FF9-7372BBB15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143" y="914400"/>
            <a:ext cx="4963195" cy="51218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1EC6B4-C8B7-84B3-DDD6-4265D6271153}"/>
              </a:ext>
            </a:extLst>
          </p:cNvPr>
          <p:cNvSpPr txBox="1"/>
          <p:nvPr/>
        </p:nvSpPr>
        <p:spPr>
          <a:xfrm>
            <a:off x="7156106" y="2976088"/>
            <a:ext cx="4440710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  <a:hlinkClick r:id="rId5"/>
              </a:rPr>
              <a:t>https://www.garant.ru/products/ipo/prime/doc/413098731/?ysclid=mkma27stnn134830879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4920486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81DD74-0CAE-842F-83B0-C59FE20A0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88A4C4-140A-72B5-5EE8-D899460CDB0A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86FDBD-7AB8-AEDC-7ADF-E758CD7D5813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algn="l" rtl="0" latinLnBrk="1" hangingPunct="0"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2A4B4-4D03-2FF0-865D-072FF22C244A}"/>
              </a:ext>
            </a:extLst>
          </p:cNvPr>
          <p:cNvSpPr txBox="1"/>
          <p:nvPr/>
        </p:nvSpPr>
        <p:spPr>
          <a:xfrm>
            <a:off x="827903" y="2656703"/>
            <a:ext cx="10917193" cy="1477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Дополнить п.4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: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При разработке ООП ООО образовательная организация предусматривает непосредственное 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применение при реализации обязательной части ООП ООО федеральных рабочих программ по 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учебным предметам «Русский язык», «Литература», «История», «Обществознание», «География» и «Основы безопасности  и защиты Родины»,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«Труд (технология)»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.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6651768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195F33-6424-2096-C06D-3880D3BAD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92487B-14CB-9E4B-335D-5E7C773C8070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451854-F92E-99B3-A86A-5E3A3D707CB6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algn="l" rtl="0" latinLnBrk="1" hangingPunct="0"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689D5D-C394-5466-A2C0-3F75C10A5FC4}"/>
              </a:ext>
            </a:extLst>
          </p:cNvPr>
          <p:cNvSpPr txBox="1"/>
          <p:nvPr/>
        </p:nvSpPr>
        <p:spPr>
          <a:xfrm>
            <a:off x="827903" y="2656703"/>
            <a:ext cx="10917193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п.п.20.9 (Поурочное планирование 9 класс) – таблица 5.4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58849F-70C6-8690-9FAF-463C5BCD0F6A}"/>
              </a:ext>
            </a:extLst>
          </p:cNvPr>
          <p:cNvSpPr txBox="1"/>
          <p:nvPr/>
        </p:nvSpPr>
        <p:spPr>
          <a:xfrm>
            <a:off x="741406" y="1628515"/>
            <a:ext cx="1047733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«Литература»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4517653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Срочные задачи:</a:t>
            </a:r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Подготовка к проведению ГИА.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err="1">
                <a:solidFill>
                  <a:srgbClr val="002060"/>
                </a:solidFill>
                <a:latin typeface="Montserrat" panose="00000500000000000000" pitchFamily="2" charset="-52"/>
              </a:rPr>
              <a:t>Оброскова</a:t>
            </a:r>
            <a:r>
              <a:rPr lang="ru-RU" b="1" i="1" dirty="0">
                <a:solidFill>
                  <a:srgbClr val="002060"/>
                </a:solidFill>
                <a:latin typeface="Montserrat" panose="00000500000000000000" pitchFamily="2" charset="-52"/>
              </a:rPr>
              <a:t> Елена Николаевна,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002060"/>
                </a:solidFill>
                <a:latin typeface="Montserrat" panose="00000500000000000000" pitchFamily="2" charset="-52"/>
              </a:rPr>
              <a:t>начальник управления государственной итоговой аттестации и независимой оценки качества образования Министерства образования Московской области </a:t>
            </a:r>
            <a:endParaRPr kumimoji="0" lang="ru-RU" sz="180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panose="00000500000000000000" pitchFamily="2" charset="-52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68329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4F27D7-650D-96DF-D726-51374AC9C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C3D22B-0A21-4607-F514-9AC03ADD25B6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431466-DFF9-F24F-1C58-BDF884602731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6AB6C7-A94D-0467-548E-B7749F40ABE7}"/>
              </a:ext>
            </a:extLst>
          </p:cNvPr>
          <p:cNvSpPr txBox="1"/>
          <p:nvPr/>
        </p:nvSpPr>
        <p:spPr>
          <a:xfrm>
            <a:off x="827903" y="2656703"/>
            <a:ext cx="10917193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В таблице 5.4 в подпункте 20.9 пункта 20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строку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"Внеклассное чтение. Любимые стихотворения поэтов первой половины XIX в."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заменить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строкой "Внеклассное чтение. Актуальность стихотворений поэтов XVIII - XIX вв. Например, "Бог" Г.Р. Державина, "Клеветникам России" А.С. Пушкина, "К славянам" Ф.И. Тютчева, "К не нашим" Н.М. Языкова";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43727C-FA72-D808-9DDB-DBF1B14749E6}"/>
              </a:ext>
            </a:extLst>
          </p:cNvPr>
          <p:cNvSpPr txBox="1"/>
          <p:nvPr/>
        </p:nvSpPr>
        <p:spPr>
          <a:xfrm>
            <a:off x="741406" y="1628515"/>
            <a:ext cx="1047733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«Литература»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4500217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AC742F-ECA8-F757-5E13-4FDF504A6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3DCD6F-BC0D-0372-EA7B-F851356835BC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2EB58B-970E-E892-287A-AAF978B38F64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48B49E-0E1F-B7AB-CEA7-01E3A3A43420}"/>
              </a:ext>
            </a:extLst>
          </p:cNvPr>
          <p:cNvSpPr txBox="1"/>
          <p:nvPr/>
        </p:nvSpPr>
        <p:spPr>
          <a:xfrm>
            <a:off x="790832" y="2080224"/>
            <a:ext cx="10736913" cy="2308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Таблицы 6.1, 6.9, 6.10 в подпункте 20.10 пункта 20 изложить в следующей редакции («Федеральная рабочая программа по учебному предмету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Литература»):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Проверяемые элементы содержания (5 класс);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Проверяемые элементы содержания (9 класс);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Теоретико-литературные понятия, использование которых необходимо для анализа, интерпретации произведений и оформления обучающимися 5 - 9 классов собственных оценок и наблюдений.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DC6DD-0275-05DE-09E4-C63EE9C99BD7}"/>
              </a:ext>
            </a:extLst>
          </p:cNvPr>
          <p:cNvSpPr txBox="1"/>
          <p:nvPr/>
        </p:nvSpPr>
        <p:spPr>
          <a:xfrm>
            <a:off x="741406" y="1628515"/>
            <a:ext cx="1047733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Литература»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4569898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C46C55-772D-DF01-60B6-245316061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9BFEA6-3C0D-D26D-0FEC-797389B88764}"/>
              </a:ext>
            </a:extLst>
          </p:cNvPr>
          <p:cNvSpPr txBox="1"/>
          <p:nvPr/>
        </p:nvSpPr>
        <p:spPr>
          <a:xfrm>
            <a:off x="2355507" y="2247040"/>
            <a:ext cx="609497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57088D-3674-504D-1AF9-67738A9C1511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AD1C14-298F-C890-79E3-D652027F3AF8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algn="l" rtl="0" latinLnBrk="1" hangingPunct="0"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5F95B5-9447-1E21-3AF5-D147C85D2AF9}"/>
              </a:ext>
            </a:extLst>
          </p:cNvPr>
          <p:cNvSpPr txBox="1"/>
          <p:nvPr/>
        </p:nvSpPr>
        <p:spPr>
          <a:xfrm>
            <a:off x="741406" y="4037227"/>
            <a:ext cx="11101002" cy="1477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Таблицу 9.8 подпункта 138.8 пункта 138 изложить в следующей редакции «Федеральная рабочая программа по учебному предмету "Иностранный (французский) язык":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Проверяемые требования к результатам освоения основной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образовательной программы (9 класс).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44FA6B-8DCA-E545-AACF-04A92E7A742C}"/>
              </a:ext>
            </a:extLst>
          </p:cNvPr>
          <p:cNvSpPr txBox="1"/>
          <p:nvPr/>
        </p:nvSpPr>
        <p:spPr>
          <a:xfrm>
            <a:off x="741406" y="1898304"/>
            <a:ext cx="1015572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"Иностранный (французский) язык"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4578476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97A876-6257-0617-71CC-5528CAD02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4BF156-87AB-3C8E-C294-1970203ADE0A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D983BF-49BA-B67D-D64E-8C086E972F59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C98E18-C1CF-1E2A-F8A7-D4F24E6604C2}"/>
              </a:ext>
            </a:extLst>
          </p:cNvPr>
          <p:cNvSpPr txBox="1"/>
          <p:nvPr/>
        </p:nvSpPr>
        <p:spPr>
          <a:xfrm>
            <a:off x="705365" y="1515416"/>
            <a:ext cx="10781270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"История" «История» (вступает в силу с 01 сентября 2025 года)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4AD24A-4936-FDAD-EC28-D60EE992E82B}"/>
              </a:ext>
            </a:extLst>
          </p:cNvPr>
          <p:cNvSpPr txBox="1"/>
          <p:nvPr/>
        </p:nvSpPr>
        <p:spPr>
          <a:xfrm>
            <a:off x="741406" y="2365449"/>
            <a:ext cx="10935730" cy="3416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В подпункте 150.1 слова "тематическое планирование" заменить словами "поурочное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планирование";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подпункт 150.2.6 изложить в следующей редакции: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150.2.6. Общее число часов, рекомендованных для изучения истории, - 476, в 5 - 8 классах -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по 3 часа в неделю при 34 учебных неделях, в 9 классе - по 2 часа в неделю при 34 учебных неделях;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Последовательность изучения тем в рамках программы по истории в пределах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одного класса может варьироваться - в таблице 14 подпункта 150.2.7: в строке 8 слова "Всеобщая история. История нового времени. XVIII в." заменить словами "Всеобщая история. История нового времени. XVIII - начало XIX в."; в строке 9 слова "История России. Россия в конце XVII - XVIII вв.: от царства к империи" заменить словами "История России. Россия в XVIII - начале XIX в.: от царства к империи"; абзац первый подпункта 150.2.7 признать утратившим силу;</a:t>
            </a:r>
          </a:p>
        </p:txBody>
      </p:sp>
    </p:spTree>
    <p:extLst>
      <p:ext uri="{BB962C8B-B14F-4D97-AF65-F5344CB8AC3E}">
        <p14:creationId xmlns:p14="http://schemas.microsoft.com/office/powerpoint/2010/main" val="3259483632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4F1461-060E-A3F7-44C7-603DCE0AE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829C90-973A-7B8F-725C-FD622C2E2114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EE47DA-DF2D-C1F1-8073-0BFD3E8BBDCE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algn="l" rtl="0" latinLnBrk="1" hangingPunct="0"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73985A-8068-762B-3CA5-DA80F5DFF1B5}"/>
              </a:ext>
            </a:extLst>
          </p:cNvPr>
          <p:cNvSpPr txBox="1"/>
          <p:nvPr/>
        </p:nvSpPr>
        <p:spPr>
          <a:xfrm>
            <a:off x="705365" y="1515416"/>
            <a:ext cx="10781270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«История» (вступает в силу с 01 сентября 2025 года)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637BF0-1F41-152C-41C0-F2859D75E4A7}"/>
              </a:ext>
            </a:extLst>
          </p:cNvPr>
          <p:cNvSpPr txBox="1"/>
          <p:nvPr/>
        </p:nvSpPr>
        <p:spPr>
          <a:xfrm>
            <a:off x="786197" y="2430505"/>
            <a:ext cx="11002148" cy="424731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дополнить п.150.3.4, 150.4.3, 150.5.3 – История нашего края;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корректировка п.150.6.1, 150.8.3;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в абзаце втором подпункта 150.9 слова "(для обучающихся, начавших освоение ФОП ООО до 1 сентября 2025 года)" заменить словами "(для обучающихся 8 - 9 классов, начавших освоение ФОП ООО до 1 сентября 2025 года)";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таблицу 16 подпункта 150.1, 150.10, 150.11 изложить в следующей редакции: Проверяемые требования к результатам освоения основной образовательной программы (5 класс), Проверяемые элементы содержания (5 класс), Проверяемые требования к результатам освоения основной образовательной программы 6 класса, Проверяемые элементы содержания (6 класс), Проверяемые требования к результатам освоения основной образовательной программы 7 класса, Проверяемые элементы содержания (7 класс), Перечень элементов содержания, проверяемых на ОГЭ по истории;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корректировка п.150.12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97756372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8B45BC-CF03-42E2-4EC5-728C4C219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747900-960B-6DE0-A71D-1C941D6DFEC5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B48B5C-26C9-7199-5897-BA5178F10F1F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C218D-D23A-B890-276C-45493FF2C2FF}"/>
              </a:ext>
            </a:extLst>
          </p:cNvPr>
          <p:cNvSpPr txBox="1"/>
          <p:nvPr/>
        </p:nvSpPr>
        <p:spPr>
          <a:xfrm>
            <a:off x="741406" y="1572049"/>
            <a:ext cx="10756557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34343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"Обществознание"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4343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(для обучающихся 9 классов с 1 сентября 2026 года, за исключением таблиц 18 и 18.1 подпункта 151.5 и подпунктов 151.6, 151.7)  - новая редакция.</a:t>
            </a:r>
          </a:p>
        </p:txBody>
      </p:sp>
    </p:spTree>
    <p:extLst>
      <p:ext uri="{BB962C8B-B14F-4D97-AF65-F5344CB8AC3E}">
        <p14:creationId xmlns:p14="http://schemas.microsoft.com/office/powerpoint/2010/main" val="139008394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AB77E4-5FFF-9173-632A-AE7422E22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1F58F6-E055-A484-68D5-9F7E8547CC51}"/>
              </a:ext>
            </a:extLst>
          </p:cNvPr>
          <p:cNvSpPr txBox="1"/>
          <p:nvPr/>
        </p:nvSpPr>
        <p:spPr>
          <a:xfrm>
            <a:off x="741406" y="1935805"/>
            <a:ext cx="1054031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"География".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E911B-03A7-A84D-B616-C6C0DCFC4772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B337A7-718C-E560-295C-5A3C3CECCD93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771472-A008-14A0-CD57-F933094942C1}"/>
              </a:ext>
            </a:extLst>
          </p:cNvPr>
          <p:cNvSpPr txBox="1"/>
          <p:nvPr/>
        </p:nvSpPr>
        <p:spPr>
          <a:xfrm>
            <a:off x="741405" y="3105836"/>
            <a:ext cx="11189937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Корректировка п.152.7 (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Содержание обучения географии в 9 классе)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, 152.9 (Поурочное планирование).</a:t>
            </a:r>
          </a:p>
        </p:txBody>
      </p:sp>
    </p:spTree>
    <p:extLst>
      <p:ext uri="{BB962C8B-B14F-4D97-AF65-F5344CB8AC3E}">
        <p14:creationId xmlns:p14="http://schemas.microsoft.com/office/powerpoint/2010/main" val="1237531060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1A1B9B-069F-0581-442D-2B30C763F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173D41-4B56-FA92-4905-D12503DC84DE}"/>
              </a:ext>
            </a:extLst>
          </p:cNvPr>
          <p:cNvSpPr txBox="1"/>
          <p:nvPr/>
        </p:nvSpPr>
        <p:spPr>
          <a:xfrm>
            <a:off x="741406" y="1920357"/>
            <a:ext cx="1095660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Федеральная рабочая программа по учебному предмету "Биология" (углубленный уровень).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68A798-5117-F2D3-A34F-3446987FCC21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A7354-482D-08DC-23E3-012AA376BE8D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12A0BF-0C10-6832-8AF7-48C942E1B16D}"/>
              </a:ext>
            </a:extLst>
          </p:cNvPr>
          <p:cNvSpPr txBox="1"/>
          <p:nvPr/>
        </p:nvSpPr>
        <p:spPr>
          <a:xfrm>
            <a:off x="741406" y="3429000"/>
            <a:ext cx="536941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Дополнить п.158.5 (Содержание программы 9 класс).</a:t>
            </a:r>
          </a:p>
        </p:txBody>
      </p:sp>
    </p:spTree>
    <p:extLst>
      <p:ext uri="{BB962C8B-B14F-4D97-AF65-F5344CB8AC3E}">
        <p14:creationId xmlns:p14="http://schemas.microsoft.com/office/powerpoint/2010/main" val="528972704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DEE7BC-1061-68C4-464A-C4CF128F2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47C83A-0EB2-B71E-E076-DFE9167C4CF9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8B796C-D8AA-F91E-1DF6-B570BA70F9E4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algn="l" rtl="0" latinLnBrk="1" hangingPunct="0"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712AF0-A56F-5597-B10E-798B89F7613D}"/>
              </a:ext>
            </a:extLst>
          </p:cNvPr>
          <p:cNvSpPr txBox="1"/>
          <p:nvPr/>
        </p:nvSpPr>
        <p:spPr>
          <a:xfrm>
            <a:off x="741406" y="1651341"/>
            <a:ext cx="10392032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162(1). Федеральная рабочая программа по учебному предмету "Основы безопасности и защиты Родины".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6144B5-39D8-A662-94E0-A39C448C626C}"/>
              </a:ext>
            </a:extLst>
          </p:cNvPr>
          <p:cNvSpPr txBox="1"/>
          <p:nvPr/>
        </p:nvSpPr>
        <p:spPr>
          <a:xfrm>
            <a:off x="767148" y="3122828"/>
            <a:ext cx="10657704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4343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Дополнить подпункт 162.2.9 пункта 162 абзацем следующего содержания: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4343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"Организация вправе самостоятельно определять последовательность изучения модулей и количество часов для их освоения (при сохранении общего количества часов)."</a:t>
            </a:r>
          </a:p>
        </p:txBody>
      </p:sp>
    </p:spTree>
    <p:extLst>
      <p:ext uri="{BB962C8B-B14F-4D97-AF65-F5344CB8AC3E}">
        <p14:creationId xmlns:p14="http://schemas.microsoft.com/office/powerpoint/2010/main" val="3985574406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C33E68-B156-C0AD-CFE6-C8ADB753F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2CC10F-0AF8-A60A-24C3-2D057012BD80}"/>
              </a:ext>
            </a:extLst>
          </p:cNvPr>
          <p:cNvSpPr txBox="1"/>
          <p:nvPr/>
        </p:nvSpPr>
        <p:spPr>
          <a:xfrm>
            <a:off x="741406" y="877330"/>
            <a:ext cx="365580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Изменения с 01 сентября 2026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956C48-DE00-1693-7983-3FA832D4BE89}"/>
              </a:ext>
            </a:extLst>
          </p:cNvPr>
          <p:cNvSpPr txBox="1"/>
          <p:nvPr/>
        </p:nvSpPr>
        <p:spPr>
          <a:xfrm>
            <a:off x="741406" y="364524"/>
            <a:ext cx="4167162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Основное общее образование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B4D8F1-F918-3693-12C2-0C369408BD26}"/>
              </a:ext>
            </a:extLst>
          </p:cNvPr>
          <p:cNvSpPr txBox="1"/>
          <p:nvPr/>
        </p:nvSpPr>
        <p:spPr>
          <a:xfrm>
            <a:off x="622026" y="1745820"/>
            <a:ext cx="609497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168. Федеральный календарный учебный график.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BA2BD9-F989-EEC7-E0FB-458F5E3672FC}"/>
              </a:ext>
            </a:extLst>
          </p:cNvPr>
          <p:cNvSpPr txBox="1"/>
          <p:nvPr/>
        </p:nvSpPr>
        <p:spPr>
          <a:xfrm>
            <a:off x="622026" y="2782669"/>
            <a:ext cx="97514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В подпункте 168.4 пункта 168 слова "26 мая." заменить словами "не ранее 26 мая.".</a:t>
            </a:r>
          </a:p>
        </p:txBody>
      </p:sp>
    </p:spTree>
    <p:extLst>
      <p:ext uri="{BB962C8B-B14F-4D97-AF65-F5344CB8AC3E}">
        <p14:creationId xmlns:p14="http://schemas.microsoft.com/office/powerpoint/2010/main" val="3179202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Важно знать:</a:t>
            </a:r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О проведении вебинаров для учителей и обучающихся по подготовке к ГИА в 2026 году.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>
                <a:solidFill>
                  <a:srgbClr val="002060"/>
                </a:solidFill>
                <a:latin typeface="Montserrat" panose="00000500000000000000" pitchFamily="2" charset="-52"/>
              </a:rPr>
              <a:t>Цветков Илья Алексеевич,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002060"/>
                </a:solidFill>
                <a:latin typeface="Montserrat" panose="00000500000000000000" pitchFamily="2" charset="-52"/>
              </a:rPr>
              <a:t>проректор КУРО</a:t>
            </a:r>
            <a:endParaRPr kumimoji="0" lang="ru-RU" sz="180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panose="00000500000000000000" pitchFamily="2" charset="-52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94515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AB411B-0304-422A-8BB8-767B8816ED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3" r="845"/>
          <a:stretch/>
        </p:blipFill>
        <p:spPr>
          <a:xfrm>
            <a:off x="0" y="-59120"/>
            <a:ext cx="12258675" cy="69171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B51FB9E-9DB1-4E73-A67E-BC8838400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461530"/>
              </p:ext>
            </p:extLst>
          </p:nvPr>
        </p:nvGraphicFramePr>
        <p:xfrm>
          <a:off x="342900" y="1316967"/>
          <a:ext cx="11518360" cy="49072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15751">
                  <a:extLst>
                    <a:ext uri="{9D8B030D-6E8A-4147-A177-3AD203B41FA5}">
                      <a16:colId xmlns:a16="http://schemas.microsoft.com/office/drawing/2014/main" val="128757312"/>
                    </a:ext>
                  </a:extLst>
                </a:gridCol>
                <a:gridCol w="1396180">
                  <a:extLst>
                    <a:ext uri="{9D8B030D-6E8A-4147-A177-3AD203B41FA5}">
                      <a16:colId xmlns:a16="http://schemas.microsoft.com/office/drawing/2014/main" val="1354322157"/>
                    </a:ext>
                  </a:extLst>
                </a:gridCol>
                <a:gridCol w="1898427">
                  <a:extLst>
                    <a:ext uri="{9D8B030D-6E8A-4147-A177-3AD203B41FA5}">
                      <a16:colId xmlns:a16="http://schemas.microsoft.com/office/drawing/2014/main" val="2302907884"/>
                    </a:ext>
                  </a:extLst>
                </a:gridCol>
                <a:gridCol w="4600696">
                  <a:extLst>
                    <a:ext uri="{9D8B030D-6E8A-4147-A177-3AD203B41FA5}">
                      <a16:colId xmlns:a16="http://schemas.microsoft.com/office/drawing/2014/main" val="4165022265"/>
                    </a:ext>
                  </a:extLst>
                </a:gridCol>
                <a:gridCol w="2507306">
                  <a:extLst>
                    <a:ext uri="{9D8B030D-6E8A-4147-A177-3AD203B41FA5}">
                      <a16:colId xmlns:a16="http://schemas.microsoft.com/office/drawing/2014/main" val="1822103285"/>
                    </a:ext>
                  </a:extLst>
                </a:gridCol>
              </a:tblGrid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Предмет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ФИО ведущего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Дата и время ПРОВЕДЕНИЯ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Тема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Ссылка на подключение* к вебинару для слушателей**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96770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География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Солодухина Наталия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26.01.2026, 10:00 - 11:30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Подготовка к ГИА-9 по географии. Рекомендации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"/>
                        </a:rPr>
                        <a:t>https://my.mts-link.ru/j/40947613/11008547292</a:t>
                      </a:r>
                      <a:endParaRPr lang="en-US" sz="105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936645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Информатика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Филиппов Владимир Ильич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26.01.2026,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Актуальные вопросы подготовки обучающихся к выполнению заданий с развернутым ответом, представленных в ГИА-9 по информатике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3"/>
                        </a:rPr>
                        <a:t>https://my.mts-link.ru/j/40947613/10380618119/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4790586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Английский язык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Ахренов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Алексей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29.01.2026, 16:30 - 18:00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Актуальные вопросы подготовки обучающихся к ГИА-9 по английскому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4"/>
                        </a:rPr>
                        <a:t>https://my.mts-link.ru/j/40947613/11008951840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4007976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История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Петрова Татьяна Владимировна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02.02.2026, 16:00 - 17:30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Подготовка к ГИА-9 по истории в 2026 г. Методические рекомендации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5"/>
                        </a:rPr>
                        <a:t>https://my.mts-link.ru/j/40947613/11009116077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9067141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Французский язык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Яковлева Анна Михайловна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03.02.2026, 16:00 - 17:30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Актуальные вопросы подготовки обучающихся к ГИА-9 по французскому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6"/>
                        </a:rPr>
                        <a:t>https://my.mts-link.ru/j/40947613/11009386975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4383203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Русский язык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Линникова Лидия Михайловна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11.02.2026, 16:00 - 17:30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Подготовка к ГИА-9 по русскому языку: типичные ошибки учащихся в 2025 году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7"/>
                        </a:rPr>
                        <a:t>https://my.mts-link.ru/j/40947613/11009561403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3128254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Обществознание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Балыбердина Татьяна Марковна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12.02.2026, 16:30 - 18:00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Анализ результатов ОГЭ по обществознанию 2025 года в Московской области. Предметные дефициты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8"/>
                        </a:rPr>
                        <a:t>https://my.mts-link.ru/j/40947613/11016804726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7839309"/>
                  </a:ext>
                </a:extLst>
              </a:tr>
              <a:tr h="3108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Химия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Заева Оксана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16.02.2026,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Методические рекомендации по подготовке обучающихся к выполнению заданий с развернутым ответом КИМ ОГЭ по химии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9"/>
                        </a:rPr>
                        <a:t>https://my.mts-link.ru/j/40947613/11009694562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6137290"/>
                  </a:ext>
                </a:extLst>
              </a:tr>
              <a:tr h="310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Деглина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Татьяна Евгеньевна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37945427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Биология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Рубцова Нина Ивановна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18.02.2026, 15:30 - 17:00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Подготовка к ГИА-9 по биологии в 2026 году. Методические рекомендации для педагогов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0"/>
                        </a:rPr>
                        <a:t>https://my.mts-link.ru/j/40947613/11009815306</a:t>
                      </a:r>
                      <a:endParaRPr lang="en-US" sz="105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3233910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Литература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Волошко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Любовь Игоревна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19.02.2026, 16:00 - 17:30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Готовимся к ГИА-9 по литературе: анализ, перспективы, рекомендации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</a:rPr>
                        <a:t>https://my.mts-link.ru/j/40947613/11396736676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3175704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Математика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Лазарева Ольга Владимировна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24.02.2026, 11:00 - 12:30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Анализ проблемных зон ОГЭ по математике: рекомендации для учителей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1"/>
                        </a:rPr>
                        <a:t>https://my.mts-link.ru/j/40947613/11009930203</a:t>
                      </a:r>
                      <a:endParaRPr lang="en-US" sz="105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2201018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Немецкий язык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Зубарева Наталья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26.02.2026, 10:00 - 11:30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Актуальные вопросы подготовки обучающихся к ГИА-2026 по немецкому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2"/>
                        </a:rPr>
                        <a:t>https://my.mts-link.ru/j/40947613/11010048825</a:t>
                      </a:r>
                      <a:endParaRPr lang="en-US" sz="105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0321994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Физика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Пихенько Валентина Викторовна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27.02.2026, 10:00 - 11:30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Актуальные вопросы подготовки обучающихся к ГИА-9 по физике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3"/>
                        </a:rPr>
                        <a:t>https://my.mts-link.ru/j/40947613/11010156986</a:t>
                      </a:r>
                      <a:endParaRPr lang="en-US" sz="105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199249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342900" y="291286"/>
            <a:ext cx="9725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Вебинары для учителей по подготовке к ГИА-9</a:t>
            </a:r>
          </a:p>
        </p:txBody>
      </p:sp>
    </p:spTree>
    <p:extLst>
      <p:ext uri="{BB962C8B-B14F-4D97-AF65-F5344CB8AC3E}">
        <p14:creationId xmlns:p14="http://schemas.microsoft.com/office/powerpoint/2010/main" val="906745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333172" y="238488"/>
            <a:ext cx="9725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Вебинары для обучающихся по подготовке к ГИА-9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9E37DCF-F0B5-402D-8F18-B817DE55D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37718"/>
              </p:ext>
            </p:extLst>
          </p:nvPr>
        </p:nvGraphicFramePr>
        <p:xfrm>
          <a:off x="496112" y="1146168"/>
          <a:ext cx="11410544" cy="451994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29965">
                  <a:extLst>
                    <a:ext uri="{9D8B030D-6E8A-4147-A177-3AD203B41FA5}">
                      <a16:colId xmlns:a16="http://schemas.microsoft.com/office/drawing/2014/main" val="652929416"/>
                    </a:ext>
                  </a:extLst>
                </a:gridCol>
                <a:gridCol w="2320831">
                  <a:extLst>
                    <a:ext uri="{9D8B030D-6E8A-4147-A177-3AD203B41FA5}">
                      <a16:colId xmlns:a16="http://schemas.microsoft.com/office/drawing/2014/main" val="3379881183"/>
                    </a:ext>
                  </a:extLst>
                </a:gridCol>
                <a:gridCol w="2222090">
                  <a:extLst>
                    <a:ext uri="{9D8B030D-6E8A-4147-A177-3AD203B41FA5}">
                      <a16:colId xmlns:a16="http://schemas.microsoft.com/office/drawing/2014/main" val="1251004410"/>
                    </a:ext>
                  </a:extLst>
                </a:gridCol>
                <a:gridCol w="5437658">
                  <a:extLst>
                    <a:ext uri="{9D8B030D-6E8A-4147-A177-3AD203B41FA5}">
                      <a16:colId xmlns:a16="http://schemas.microsoft.com/office/drawing/2014/main" val="877293409"/>
                    </a:ext>
                  </a:extLst>
                </a:gridCol>
              </a:tblGrid>
              <a:tr h="310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Предмет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ФИО ведущего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 и время ПОКАЗА* записи**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Тема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656231"/>
                  </a:ext>
                </a:extLst>
              </a:tr>
              <a:tr h="4035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Русский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Гуреева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Елена Михайловна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19.01.2026,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Ссылка на запись: </a:t>
                      </a:r>
                      <a:r>
                        <a:rPr lang="en-US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https://disk.yandex.ru/i/sTO-7fPYkmfw1g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15864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Литература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Волошко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Любовь Игоревна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22.01.2026, 12:00 - 13:00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Особенности подготовки к ГИА-9 по литературе в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481053"/>
                  </a:ext>
                </a:extLst>
              </a:tr>
              <a:tr h="3774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Биология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Рубцова Нина Ивановна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24.01.2026, 15:00 - 16:00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ГИА-9 по биологии в 2026 году. Методические рекомендации для обучающихся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708555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География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Солодухина Наталия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30.01.2026,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Готовимся к ГИА-9 по географии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61568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Математика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Лазарева Ольга Владимировна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02.02.2026,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Сдаём ОГЭ по математике: стратегия успеха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23091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Английский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Ахренов Алексей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02.02.2026, 11:00 - 12:00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Готовимся к ГИА-9. Типичные ошибки и изменения в КИМ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696595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Информатика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Филиппов Владимир Ильич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04.02.2026,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Как успешно сдать экзамен по информатике в 9 классе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379964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Петрова Татьяна Владимировна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06.02.2026,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Готовимся к ГИА-9 по истории. Алгоритмы решения заданий КИМ ОГЭ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138213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Пихенько Валентина Викторовна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06.02.2026, 15:00 - 16:00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ГИА-9 по физике в 2026 году. Особенности подготовки.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452267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Французский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Яковлева Анна Михайловна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10.02.2026,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Готовимся к ГИА-9. Типичные ошибки и как их избежать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02524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Химия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Заева Оксана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13.02.2026,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ОГЭ по химии: типичные ошибки и пути их преодоления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474257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Обществознание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Балыбердина Татьяна Марковна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19.02.2026, 14:00 - 15:00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к ОГЭ по обществознанию 2026 года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643188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Немецкий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Корнева Юлия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26.02.2026,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к ГИА-9 по немецкому языку. Рекомендации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21504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633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398835" y="153410"/>
            <a:ext cx="9725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Вебинары для учителей по подготовке к ГИА-11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AF43ED1-7794-46F0-8DE6-C734FAA07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991214"/>
              </p:ext>
            </p:extLst>
          </p:nvPr>
        </p:nvGraphicFramePr>
        <p:xfrm>
          <a:off x="398835" y="1151579"/>
          <a:ext cx="11488365" cy="535230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10157">
                  <a:extLst>
                    <a:ext uri="{9D8B030D-6E8A-4147-A177-3AD203B41FA5}">
                      <a16:colId xmlns:a16="http://schemas.microsoft.com/office/drawing/2014/main" val="4185416996"/>
                    </a:ext>
                  </a:extLst>
                </a:gridCol>
                <a:gridCol w="1881554">
                  <a:extLst>
                    <a:ext uri="{9D8B030D-6E8A-4147-A177-3AD203B41FA5}">
                      <a16:colId xmlns:a16="http://schemas.microsoft.com/office/drawing/2014/main" val="879825121"/>
                    </a:ext>
                  </a:extLst>
                </a:gridCol>
                <a:gridCol w="1907931">
                  <a:extLst>
                    <a:ext uri="{9D8B030D-6E8A-4147-A177-3AD203B41FA5}">
                      <a16:colId xmlns:a16="http://schemas.microsoft.com/office/drawing/2014/main" val="4211083641"/>
                    </a:ext>
                  </a:extLst>
                </a:gridCol>
                <a:gridCol w="3735795">
                  <a:extLst>
                    <a:ext uri="{9D8B030D-6E8A-4147-A177-3AD203B41FA5}">
                      <a16:colId xmlns:a16="http://schemas.microsoft.com/office/drawing/2014/main" val="2993269572"/>
                    </a:ext>
                  </a:extLst>
                </a:gridCol>
                <a:gridCol w="2752928">
                  <a:extLst>
                    <a:ext uri="{9D8B030D-6E8A-4147-A177-3AD203B41FA5}">
                      <a16:colId xmlns:a16="http://schemas.microsoft.com/office/drawing/2014/main" val="2099938409"/>
                    </a:ext>
                  </a:extLst>
                </a:gridCol>
              </a:tblGrid>
              <a:tr h="1105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Предмет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ФИО ведущего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 и время ПРОВЕДЕНИЯ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Тема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Ссылка на подключение*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 вебинару для слушателей**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774397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Обществознание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Щенина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Ольга Геннадьевна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15.01.2026,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Обществознание: экзаменационная модель КИМ ЕГЭ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Проведен. Ссылка на запись: </a:t>
                      </a:r>
                      <a:r>
                        <a:rPr lang="en-US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https://disk.yandex.ru/i/9L1QBD4kTe4HxA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091447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Духанина Анна Викторовна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22.01.2026, 14:00 - 15:30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ЕГЭ по истории в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https://my.mts-link.ru/j/40947613/11010435125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0784588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География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Солодухина Наталия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22.01.2026, 10:00 - 11:30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ЕГЭ по географии в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https://my.mts-link.ru/j/40947613/11010516387</a:t>
                      </a:r>
                      <a:endParaRPr lang="en-US" sz="1050" b="0" i="0" u="sng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010057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Испанский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Ахренов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Алексей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22.01.2026, 16:30 - 18:00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ГИА-11 по испанскому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https://my.mts-link.ru/j/40947613/11010606026</a:t>
                      </a:r>
                      <a:endParaRPr lang="en-US" sz="1050" b="0" i="0" u="sng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472072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Усков Владимир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26.01.2026,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Пути повышения предметных и метапредметных компетенций обучающихся при подготовке к ЕГЭ в 2026 году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https://my.mts-link.ru/j/40947613/11010296847</a:t>
                      </a:r>
                      <a:endParaRPr lang="en-US" sz="1050" b="0" i="0" u="sng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5956992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Литература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Каначкина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Наталия Александровна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27.01.2026,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ГИА - 2026 по литературе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https://my.mts-link.ru/j/40947613/11010703166</a:t>
                      </a:r>
                      <a:endParaRPr lang="en-US" sz="1050" b="0" i="0" u="sng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023494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Математика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Павлов Андрей Николаевич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28.01.2026, 16:00 - 17:30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учащихся к решению номера 15 профильного ЕГЭ по математике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https://my.mts-link.ru/j/40947613/11010800234</a:t>
                      </a:r>
                      <a:endParaRPr lang="en-US" sz="1050" b="0" i="0" u="sng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616532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Информатика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Филиппов Владимир Ильич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09.02.2026,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КЕГЭ по информатике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https://my.mts-link.ru/j/40947613/11014771513</a:t>
                      </a:r>
                      <a:endParaRPr lang="en-US" sz="1050" b="0" i="0" u="sng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393097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Русский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Хазова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Александра Валерьевна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12.02.2026, 15:30 - 16:00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11-х классов к государственной итоговой аттестации по русскому языку в 2026 году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https://my.mts-link.ru/j/40947613/11015275809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981127"/>
                  </a:ext>
                </a:extLst>
              </a:tr>
              <a:tr h="3063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Химия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Деглина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Татьяна Евгеньевна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24.02.2026, 15:00 - 16:30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ЕГЭ по химии в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https://my.mts-link.ru/j/40947613/11015470980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847956"/>
                  </a:ext>
                </a:extLst>
              </a:tr>
              <a:tr h="306332">
                <a:tc vMerge="1">
                  <a:txBody>
                    <a:bodyPr/>
                    <a:lstStyle/>
                    <a:p>
                      <a:pPr algn="ctr" fontAlgn="b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Тригубчак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Инесса Васильевна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5551295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Французский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Русецкая Инна Александровна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24.02.2026, 11:00 - 12:30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ГИА-11 по французскому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https://my.mts-link.ru/j/40947613/11015634505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5733540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Биология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Рубцова Нина Ивановна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24.02.2026, 10:30 - 12:00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Пути достижения успешной подготовки обучающихся к ГИА-2026 г. по биологии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https://my.mts-link.ru/j/40947613/11015779408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054235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Немецкий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Зубарева Наталья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26.02.2026, 12:00 - 13:30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ГИА-2026 по немецкому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https://my.mts-link.ru/j/40947613/11016048948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428081"/>
                  </a:ext>
                </a:extLst>
              </a:tr>
              <a:tr h="3063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Английский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Драгайцев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Дмитрий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27.02.2026, 16:00 - 17:30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Актуальные вопросы подготовки обучающихся к ЕГЭ по английскому языку в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sng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https://my.mts-link.ru/j/40947613/11016515417</a:t>
                      </a:r>
                      <a:endParaRPr lang="en-US" sz="1050" b="0" i="0" u="sng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27287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422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333172" y="238488"/>
            <a:ext cx="9725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Вебинары для обучающихся по подготовке к ГИА-11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D93F9FF-4E21-412E-B71B-2751884E3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469362"/>
              </p:ext>
            </p:extLst>
          </p:nvPr>
        </p:nvGraphicFramePr>
        <p:xfrm>
          <a:off x="455839" y="1204331"/>
          <a:ext cx="11280321" cy="441885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27932">
                  <a:extLst>
                    <a:ext uri="{9D8B030D-6E8A-4147-A177-3AD203B41FA5}">
                      <a16:colId xmlns:a16="http://schemas.microsoft.com/office/drawing/2014/main" val="2341936764"/>
                    </a:ext>
                  </a:extLst>
                </a:gridCol>
                <a:gridCol w="2362207">
                  <a:extLst>
                    <a:ext uri="{9D8B030D-6E8A-4147-A177-3AD203B41FA5}">
                      <a16:colId xmlns:a16="http://schemas.microsoft.com/office/drawing/2014/main" val="2489797838"/>
                    </a:ext>
                  </a:extLst>
                </a:gridCol>
                <a:gridCol w="2550995">
                  <a:extLst>
                    <a:ext uri="{9D8B030D-6E8A-4147-A177-3AD203B41FA5}">
                      <a16:colId xmlns:a16="http://schemas.microsoft.com/office/drawing/2014/main" val="3025757074"/>
                    </a:ext>
                  </a:extLst>
                </a:gridCol>
                <a:gridCol w="5139187">
                  <a:extLst>
                    <a:ext uri="{9D8B030D-6E8A-4147-A177-3AD203B41FA5}">
                      <a16:colId xmlns:a16="http://schemas.microsoft.com/office/drawing/2014/main" val="3521812647"/>
                    </a:ext>
                  </a:extLst>
                </a:gridCol>
              </a:tblGrid>
              <a:tr h="2900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Предмет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ФИО ведущего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Дата и время ПОКАЗА* </a:t>
                      </a:r>
                      <a:b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записи**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Тема вебинара</a:t>
                      </a:r>
                      <a:endParaRPr lang="ru-RU" sz="105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001872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Обществознание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Щенина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Ольга Геннадьевна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20.01.2026,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Обществознание: экзаменационная модель КИМ ЕГЭ 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013775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Химия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Калялина</a:t>
                      </a:r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Наталья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20.01.2026, 12:00 - 13:00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Стратегия успешной подготовки к ЕГЭ по химии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92275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Литература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Бытьева Наталья Вячеславовна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22.01.2026, 16:00 - 17:00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Готовимся к ЕГЭ по литературе: как избежать ошибок.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175005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Биология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Рубцова Нина Ивановна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23.01.2026, 15:00 - 16:00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Рекомендации для успешной подготовки к ГИА-2026 г.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451129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Английский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Драгайцев Дмитрий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26.01.2026,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Готовимся к ЕГЭ по английскому: типичные ошибки и как их избежать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035660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История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Духанина Анна Викторовна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27.01.2026,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ЕГЭ по истории: типичные ошибки выпускников на экзамене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40659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География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Солодухина Наталия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27.01.2026,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ЕГЭ по географии-2026 г.: как избежать ошибок на экзамене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92171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Русский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Казакова Ирина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28.01.2026, 15:00 - 16:00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Стратегия успешной подготовки к ЕГЭ по русскому языку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692644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Математика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Павлов Андрей Николаевич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02.02.2026,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Готовимся к ЕГЭ по математике: отношение отрезков и площадей в сложных планиметрических задачах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85862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Физика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Усков Владимир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06.02.2026, 16:00 - 17:00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ГИА-11 по физике 2026 г.: рекомендации по подготовке к экзамену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216732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Информатика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Филиппов Владимир Ильич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17.02.2026, 15:00 - 16:00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Стратегия успешной подготовки к ЕГЭ по информатике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559614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Испанский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Ахренов Алексей Владимирович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25.02.2026, 10:00 - 11:00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Готовимся к ГИА-11. Типичные ошибки и изменения в КИМ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184769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Французский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Русецкая Инна Александровна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25.02.2026, 16:00 - 17:00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Готовимся к ГИА-11. Типичные ошибки и изменения в КИМ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482335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Немецкий язык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Корнева Юлия Николаевна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25.02.2026, 16:00 - 17:00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Подготовка к ГИА-11 по немецкому языку. Рекомендации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35819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217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E329E-60E3-4B2C-800C-64B90C17B00B}"/>
              </a:ext>
            </a:extLst>
          </p:cNvPr>
          <p:cNvSpPr txBox="1"/>
          <p:nvPr/>
        </p:nvSpPr>
        <p:spPr>
          <a:xfrm>
            <a:off x="333172" y="298792"/>
            <a:ext cx="9725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Расписание пробного тестирования – 2026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5FB339D-922C-4222-8BC4-1CBB7F521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09730"/>
              </p:ext>
            </p:extLst>
          </p:nvPr>
        </p:nvGraphicFramePr>
        <p:xfrm>
          <a:off x="333172" y="1273962"/>
          <a:ext cx="9336122" cy="473459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07909">
                  <a:extLst>
                    <a:ext uri="{9D8B030D-6E8A-4147-A177-3AD203B41FA5}">
                      <a16:colId xmlns:a16="http://schemas.microsoft.com/office/drawing/2014/main" val="597300397"/>
                    </a:ext>
                  </a:extLst>
                </a:gridCol>
                <a:gridCol w="2134284">
                  <a:extLst>
                    <a:ext uri="{9D8B030D-6E8A-4147-A177-3AD203B41FA5}">
                      <a16:colId xmlns:a16="http://schemas.microsoft.com/office/drawing/2014/main" val="649359109"/>
                    </a:ext>
                  </a:extLst>
                </a:gridCol>
                <a:gridCol w="1543250">
                  <a:extLst>
                    <a:ext uri="{9D8B030D-6E8A-4147-A177-3AD203B41FA5}">
                      <a16:colId xmlns:a16="http://schemas.microsoft.com/office/drawing/2014/main" val="1411293242"/>
                    </a:ext>
                  </a:extLst>
                </a:gridCol>
                <a:gridCol w="1411911">
                  <a:extLst>
                    <a:ext uri="{9D8B030D-6E8A-4147-A177-3AD203B41FA5}">
                      <a16:colId xmlns:a16="http://schemas.microsoft.com/office/drawing/2014/main" val="3260957135"/>
                    </a:ext>
                  </a:extLst>
                </a:gridCol>
                <a:gridCol w="1838768">
                  <a:extLst>
                    <a:ext uri="{9D8B030D-6E8A-4147-A177-3AD203B41FA5}">
                      <a16:colId xmlns:a16="http://schemas.microsoft.com/office/drawing/2014/main" val="204836524"/>
                    </a:ext>
                  </a:extLst>
                </a:gridCol>
              </a:tblGrid>
              <a:tr h="4419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класс</a:t>
                      </a: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 класс 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 проведения 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11178"/>
                  </a:ext>
                </a:extLst>
              </a:tr>
              <a:tr h="50198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Предмет</a:t>
                      </a: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 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День недели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Время начала</a:t>
                      </a: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047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b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Литература</a:t>
                      </a:r>
                      <a:b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Химия</a:t>
                      </a:r>
                      <a:b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Литература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24.01.2026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Суббота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53354"/>
                  </a:ext>
                </a:extLst>
              </a:tr>
              <a:tr h="423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Биология</a:t>
                      </a:r>
                      <a:b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Английский язык (П)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Биология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28.01.2026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Среда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15:00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913138"/>
                  </a:ext>
                </a:extLst>
              </a:tr>
              <a:tr h="3098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Русский язык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Русский язык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31.01.2026</a:t>
                      </a:r>
                      <a:endParaRPr lang="ru-RU" sz="14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Суббота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328083"/>
                  </a:ext>
                </a:extLst>
              </a:tr>
              <a:tr h="3273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Математика (Б,П)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Математика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07.02.2026</a:t>
                      </a:r>
                      <a:endParaRPr lang="ru-RU" sz="14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Суббота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270858"/>
                  </a:ext>
                </a:extLst>
              </a:tr>
              <a:tr h="6329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История </a:t>
                      </a:r>
                      <a:b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Физика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История </a:t>
                      </a:r>
                      <a:b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Физика</a:t>
                      </a:r>
                      <a:b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География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14.02.2026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Суббота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9841999"/>
                  </a:ext>
                </a:extLst>
              </a:tr>
              <a:tr h="3916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Обществознание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Обществознание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28.02.2026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Суббота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512196"/>
                  </a:ext>
                </a:extLst>
              </a:tr>
              <a:tr h="3916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резерв: Русский язык</a:t>
                      </a:r>
                      <a:endParaRPr lang="ru-RU" sz="1400" b="0" i="1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Русский язык</a:t>
                      </a:r>
                      <a:endParaRPr lang="ru-RU" sz="1400" b="0" i="1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05.03.2026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Четверг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15:00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339843"/>
                  </a:ext>
                </a:extLst>
              </a:tr>
              <a:tr h="4325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резерв: Математика (Б,П)</a:t>
                      </a:r>
                      <a:endParaRPr lang="ru-RU" sz="1400" b="0" i="1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Математика</a:t>
                      </a:r>
                      <a:endParaRPr lang="ru-RU" sz="1400" b="0" i="1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11.03.2026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Среда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15:00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83" marR="5783" marT="5783" marB="0" anchor="ctr">
                    <a:lnL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7045635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E812A-DEF8-440C-9830-72220A826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0" y="2818894"/>
            <a:ext cx="1632806" cy="164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5132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2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3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4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5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6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7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8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9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13551</TotalTime>
  <Words>4143</Words>
  <Application>Microsoft Office PowerPoint</Application>
  <PresentationFormat>Широкоэкранный</PresentationFormat>
  <Paragraphs>554</Paragraphs>
  <Slides>40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40</vt:i4>
      </vt:variant>
    </vt:vector>
  </HeadingPairs>
  <TitlesOfParts>
    <vt:vector size="53" baseType="lpstr">
      <vt:lpstr>Arial</vt:lpstr>
      <vt:lpstr>Calibri</vt:lpstr>
      <vt:lpstr>Calibri Light</vt:lpstr>
      <vt:lpstr>Century</vt:lpstr>
      <vt:lpstr>Helvetica Neue</vt:lpstr>
      <vt:lpstr>Montserrat</vt:lpstr>
      <vt:lpstr>Tahoma</vt:lpstr>
      <vt:lpstr>Verdana</vt:lpstr>
      <vt:lpstr>Wingdings</vt:lpstr>
      <vt:lpstr>Default</vt:lpstr>
      <vt:lpstr>ТемаАСОУтитул</vt:lpstr>
      <vt:lpstr>1_Default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Топал Елена Константиновна</dc:creator>
  <cp:lastModifiedBy>Лариса Кудрова</cp:lastModifiedBy>
  <cp:revision>193</cp:revision>
  <dcterms:modified xsi:type="dcterms:W3CDTF">2026-01-21T09:52:41Z</dcterms:modified>
</cp:coreProperties>
</file>